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8" r:id="rId2"/>
    <p:sldId id="534" r:id="rId3"/>
    <p:sldId id="593" r:id="rId4"/>
    <p:sldId id="594" r:id="rId5"/>
    <p:sldId id="595" r:id="rId6"/>
    <p:sldId id="652" r:id="rId7"/>
    <p:sldId id="653" r:id="rId8"/>
    <p:sldId id="654" r:id="rId9"/>
    <p:sldId id="655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8" r:id="rId22"/>
    <p:sldId id="672" r:id="rId23"/>
    <p:sldId id="673" r:id="rId24"/>
    <p:sldId id="674" r:id="rId25"/>
    <p:sldId id="256" r:id="rId26"/>
    <p:sldId id="671" r:id="rId27"/>
    <p:sldId id="669" r:id="rId28"/>
    <p:sldId id="670" r:id="rId29"/>
    <p:sldId id="676" r:id="rId30"/>
    <p:sldId id="675" r:id="rId31"/>
    <p:sldId id="678" r:id="rId32"/>
    <p:sldId id="677" r:id="rId33"/>
    <p:sldId id="680" r:id="rId34"/>
    <p:sldId id="679" r:id="rId35"/>
    <p:sldId id="681" r:id="rId36"/>
    <p:sldId id="682" r:id="rId37"/>
    <p:sldId id="683" r:id="rId38"/>
    <p:sldId id="685" r:id="rId39"/>
    <p:sldId id="688" r:id="rId40"/>
    <p:sldId id="689" r:id="rId41"/>
    <p:sldId id="692" r:id="rId42"/>
    <p:sldId id="693" r:id="rId43"/>
    <p:sldId id="694" r:id="rId44"/>
    <p:sldId id="695" r:id="rId45"/>
    <p:sldId id="696" r:id="rId46"/>
    <p:sldId id="698" r:id="rId47"/>
    <p:sldId id="699" r:id="rId48"/>
    <p:sldId id="686" r:id="rId49"/>
    <p:sldId id="691" r:id="rId50"/>
    <p:sldId id="700" r:id="rId51"/>
    <p:sldId id="684" r:id="rId52"/>
    <p:sldId id="701" r:id="rId53"/>
    <p:sldId id="702" r:id="rId54"/>
    <p:sldId id="703" r:id="rId55"/>
    <p:sldId id="704" r:id="rId56"/>
    <p:sldId id="705" r:id="rId57"/>
    <p:sldId id="707" r:id="rId58"/>
    <p:sldId id="706" r:id="rId59"/>
    <p:sldId id="708" r:id="rId60"/>
    <p:sldId id="709" r:id="rId61"/>
    <p:sldId id="710" r:id="rId62"/>
    <p:sldId id="711" r:id="rId63"/>
    <p:sldId id="712" r:id="rId64"/>
    <p:sldId id="713" r:id="rId65"/>
    <p:sldId id="714" r:id="rId66"/>
    <p:sldId id="716" r:id="rId67"/>
    <p:sldId id="715" r:id="rId68"/>
    <p:sldId id="717" r:id="rId69"/>
    <p:sldId id="718" r:id="rId70"/>
    <p:sldId id="719" r:id="rId71"/>
    <p:sldId id="727" r:id="rId72"/>
    <p:sldId id="725" r:id="rId73"/>
    <p:sldId id="726" r:id="rId74"/>
    <p:sldId id="724" r:id="rId75"/>
    <p:sldId id="728" r:id="rId76"/>
    <p:sldId id="723" r:id="rId77"/>
    <p:sldId id="730" r:id="rId78"/>
    <p:sldId id="729" r:id="rId79"/>
    <p:sldId id="731" r:id="rId80"/>
    <p:sldId id="732" r:id="rId81"/>
    <p:sldId id="73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B006F-7DF7-45BF-A561-447E5B4094F5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44072-F5F6-48E1-A2BC-B9ABC71E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7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1A22-C498-43B6-BF45-19E2057DF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BFB61-45F4-4EF7-9DC0-2ED2DE912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56C90-7639-4287-A5A6-E10AA68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2F8D-3932-4B49-A3FA-8B831B7A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A4A07-6EEF-4A6D-84A3-5F894016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0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03D4-F2BA-4959-A949-75EA3E7F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483BA-23BC-4B18-8B5B-A5060761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40AAA-1F5E-4EF1-B4B6-45942721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D4636-2E5C-40FF-8BD7-6339C110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DB76-CD22-4757-B11B-2C01131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BF79A-6755-403D-A50F-2F4A63D71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E23CF-895C-452D-8ADC-EC800CD0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4FEB-62B8-45AE-B1A3-0C3D37D0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81A0-5C3F-4F28-B125-5F2B55C9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D248-F00B-409B-BCDE-AC379942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3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3D94-7357-478E-BF92-104C7AFA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01FB9-9619-4ECE-B6BA-2C7FDF79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7B020-3D17-4EFD-93CB-B7D7065D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4C89-9A12-4E24-B63C-129DF948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1F6E-6479-4C38-86B9-3315AA6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618-F318-46D2-8FC0-36E81A0B4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3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655B-E398-4F93-A29D-1FBF599F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BE6D3-0CF4-4A80-BA38-16D8E77A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4B2D-BB6D-4122-BC2F-F11A5B32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7058-0A74-4C23-AA74-08E64680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D93D1-2E65-4347-8518-8B6DD86A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F39C3-4AB1-4F0F-AA89-C53DCCF00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9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AC71-B6E2-4358-AF77-C31C831A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3890-C937-4D50-8C65-04A2F2F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DA16B-0B5E-472A-98D5-A6909B25D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84075-F03D-43CC-9073-84B17FEF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8BB31-A2F7-45BE-B5C0-A2D6BC17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77494-6ED7-4451-96F2-E1AAB382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10C34-735B-48B6-8170-A0A1499494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1328-AC6A-46AC-B378-9C93F9BF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BC575-47B3-407F-9C64-A8161FF9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57A88-6AE7-441B-B9E0-D3CCFF5C2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EACE3-D7F5-4B1C-82EB-7C2D5A49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B23F5-8232-4560-B511-4214BB90C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A65F6-E3B8-4364-A321-54EEEA67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95495-A854-4BF2-89DC-5AE57EF7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2C3FA-553A-4B79-A1E9-243740DE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B63FE-E259-4519-926E-6FE1C4922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3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C4B5-A171-41BE-85DF-C79E95AE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9AAA9-20DC-4E00-B2E1-3C4C99A5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5CBA0-6E90-4533-8FA8-61AE8ACE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CB744-D037-4715-AFBD-7E45F3E7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8E7E8-CAF3-4B90-8DA6-6227B0C80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8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21D8D-DD41-4DE1-B2A0-E2B83451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576FB-1EB0-4AE4-8676-A5E07818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66DCE-E96F-4D2E-BAD8-9BBF82F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F47F6-9272-4FC1-BDFC-0E7B7C7E2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2206-1AA3-491A-94EF-F9E7822C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7D09-717B-484C-8CD4-52EBD347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1E043-7D1E-42B6-A0B6-D549E1A54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680EE-E7B8-471C-987A-1A03BAC1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7017F-3640-41B2-92F1-DFEC4123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51098-4AD1-44F1-8C2E-D7635B46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8AC5E-44C1-4F0F-A905-F3383E8C6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0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2108-5169-4A76-8A3A-477898D8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84753-3B40-4EB5-93E3-051F75AF1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E8FFC-C0A3-4937-85B8-7D73490FE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7E859-49BC-437F-A2EF-A9A365BD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73EE5-550E-4C33-95D1-021D9108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31316-F0F7-48DA-866C-22BC320A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19934-A173-4157-B312-EB8876CE51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F70F6-49AD-4522-95BC-1D203B4B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86E7E-A7B8-4CAC-AA00-CC22342B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B9EAA-F6B2-490E-86B2-AA6D08E58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4E82D-42D9-40D2-AD8D-DAD6FB327F1C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EFC9B-AC5F-4A23-9A45-0A6BCE2AE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F60ED-0E32-4937-8515-68749AB1E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4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crna-tools.org/analysis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3149"/>
            <a:ext cx="9144000" cy="2387600"/>
          </a:xfrm>
        </p:spPr>
        <p:txBody>
          <a:bodyPr/>
          <a:lstStyle/>
          <a:p>
            <a:r>
              <a:rPr lang="en-US" dirty="0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2823"/>
            <a:ext cx="9144000" cy="2278645"/>
          </a:xfrm>
        </p:spPr>
        <p:txBody>
          <a:bodyPr>
            <a:normAutofit/>
          </a:bodyPr>
          <a:lstStyle/>
          <a:p>
            <a:r>
              <a:rPr lang="en-US" b="1" dirty="0"/>
              <a:t>Special Topic Workshop: “Single Cell RNA-Seq Analysis”</a:t>
            </a:r>
          </a:p>
          <a:p>
            <a:endParaRPr lang="en-US" dirty="0"/>
          </a:p>
          <a:p>
            <a:r>
              <a:rPr lang="en-US" dirty="0"/>
              <a:t>Module 6: Advanced Topics II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08"/>
          <a:stretch/>
        </p:blipFill>
        <p:spPr>
          <a:xfrm>
            <a:off x="3547363" y="503312"/>
            <a:ext cx="5097273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5A8952EB-2A20-4CFC-BADF-C3A45A9EBE48}"/>
              </a:ext>
            </a:extLst>
          </p:cNvPr>
          <p:cNvSpPr/>
          <p:nvPr/>
        </p:nvSpPr>
        <p:spPr>
          <a:xfrm>
            <a:off x="-49679" y="282455"/>
            <a:ext cx="11851689" cy="653061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0F5967-FC8E-4C3B-BCBB-06C4451183AB}"/>
              </a:ext>
            </a:extLst>
          </p:cNvPr>
          <p:cNvGrpSpPr/>
          <p:nvPr/>
        </p:nvGrpSpPr>
        <p:grpSpPr>
          <a:xfrm>
            <a:off x="1903961" y="1152681"/>
            <a:ext cx="5500015" cy="1103212"/>
            <a:chOff x="927417" y="2146979"/>
            <a:chExt cx="6634958" cy="14129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5D3D31-DF87-4D3E-AF40-D78504F25BC7}"/>
                </a:ext>
              </a:extLst>
            </p:cNvPr>
            <p:cNvSpPr/>
            <p:nvPr/>
          </p:nvSpPr>
          <p:spPr>
            <a:xfrm>
              <a:off x="927417" y="2146979"/>
              <a:ext cx="6634958" cy="1412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353CE8-2E18-442F-A238-2793B2874732}"/>
                </a:ext>
              </a:extLst>
            </p:cNvPr>
            <p:cNvGrpSpPr/>
            <p:nvPr/>
          </p:nvGrpSpPr>
          <p:grpSpPr>
            <a:xfrm>
              <a:off x="1197375" y="2343861"/>
              <a:ext cx="5991501" cy="1040956"/>
              <a:chOff x="76199" y="1083792"/>
              <a:chExt cx="11867355" cy="19186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21D12E-3DD0-4183-AC90-0E563F02FAB0}"/>
                  </a:ext>
                </a:extLst>
              </p:cNvPr>
              <p:cNvSpPr/>
              <p:nvPr/>
            </p:nvSpPr>
            <p:spPr>
              <a:xfrm>
                <a:off x="1786455" y="1205451"/>
                <a:ext cx="620388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QC</a:t>
                </a: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D6CE39D2-7AF1-4AEF-A34B-E118CAE0D6A5}"/>
                  </a:ext>
                </a:extLst>
              </p:cNvPr>
              <p:cNvSpPr/>
              <p:nvPr/>
            </p:nvSpPr>
            <p:spPr>
              <a:xfrm>
                <a:off x="2588350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1A4F90-23D1-48D7-B123-5B990264B208}"/>
                  </a:ext>
                </a:extLst>
              </p:cNvPr>
              <p:cNvSpPr/>
              <p:nvPr/>
            </p:nvSpPr>
            <p:spPr>
              <a:xfrm>
                <a:off x="3087183" y="1083792"/>
                <a:ext cx="116988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Normalize &amp; Scale 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0EB02D-4BAC-485E-A814-A2E5A3E6E760}"/>
                  </a:ext>
                </a:extLst>
              </p:cNvPr>
              <p:cNvSpPr/>
              <p:nvPr/>
            </p:nvSpPr>
            <p:spPr>
              <a:xfrm>
                <a:off x="7236476" y="1083792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Clustering</a:t>
                </a: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382C4BD8-C848-4E37-BAF6-39B4E07183F8}"/>
                  </a:ext>
                </a:extLst>
              </p:cNvPr>
              <p:cNvSpPr/>
              <p:nvPr/>
            </p:nvSpPr>
            <p:spPr>
              <a:xfrm>
                <a:off x="673436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F4B13E-B15C-4656-8F5D-08FB166BF706}"/>
                  </a:ext>
                </a:extLst>
              </p:cNvPr>
              <p:cNvSpPr/>
              <p:nvPr/>
            </p:nvSpPr>
            <p:spPr>
              <a:xfrm>
                <a:off x="9534663" y="1083793"/>
                <a:ext cx="2408891" cy="1917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Advanced: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Marker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Type Identification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Sub-clustering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Trajectories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Cycle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DGE</a:t>
                </a:r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A442013-E6B1-43EA-ACF6-249A7267C2A2}"/>
                  </a:ext>
                </a:extLst>
              </p:cNvPr>
              <p:cNvSpPr/>
              <p:nvPr/>
            </p:nvSpPr>
            <p:spPr>
              <a:xfrm>
                <a:off x="443110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5E57BA6-5E53-4A2E-B9D7-D611F112AFD8}"/>
                  </a:ext>
                </a:extLst>
              </p:cNvPr>
              <p:cNvSpPr/>
              <p:nvPr/>
            </p:nvSpPr>
            <p:spPr>
              <a:xfrm>
                <a:off x="4933757" y="1083792"/>
                <a:ext cx="161909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PCA &amp; Nearest Neighbor Graph</a:t>
                </a:r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56833327-1A8B-4F8D-BEC6-C2A8FB241058}"/>
                  </a:ext>
                </a:extLst>
              </p:cNvPr>
              <p:cNvSpPr/>
              <p:nvPr/>
            </p:nvSpPr>
            <p:spPr>
              <a:xfrm>
                <a:off x="9032761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65C4D6-47D3-4FB9-8ECF-7BE7BEBB73D3}"/>
                  </a:ext>
                </a:extLst>
              </p:cNvPr>
              <p:cNvSpPr/>
              <p:nvPr/>
            </p:nvSpPr>
            <p:spPr>
              <a:xfrm>
                <a:off x="7243441" y="2198707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Low Dimensional Embedding</a:t>
                </a:r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9E510180-B63D-4299-AB70-1B4F9725CEA6}"/>
                  </a:ext>
                </a:extLst>
              </p:cNvPr>
              <p:cNvSpPr/>
              <p:nvPr/>
            </p:nvSpPr>
            <p:spPr>
              <a:xfrm rot="2700000">
                <a:off x="6749787" y="2108098"/>
                <a:ext cx="318934" cy="180133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7BBE2C3-DD1A-4C47-8169-681A5FF248A0}"/>
                  </a:ext>
                </a:extLst>
              </p:cNvPr>
              <p:cNvSpPr/>
              <p:nvPr/>
            </p:nvSpPr>
            <p:spPr>
              <a:xfrm>
                <a:off x="9032761" y="2506881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E0D8FA-7F1D-4BC5-A527-65845C49A3BD}"/>
                  </a:ext>
                </a:extLst>
              </p:cNvPr>
              <p:cNvSpPr/>
              <p:nvPr/>
            </p:nvSpPr>
            <p:spPr>
              <a:xfrm>
                <a:off x="76199" y="1205450"/>
                <a:ext cx="1034591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Load Data</a:t>
                </a: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EAC097B6-DBFD-4510-83B7-F6B3D7B28B13}"/>
                  </a:ext>
                </a:extLst>
              </p:cNvPr>
              <p:cNvSpPr/>
              <p:nvPr/>
            </p:nvSpPr>
            <p:spPr>
              <a:xfrm>
                <a:off x="1299773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8A9C6D-28E9-4412-A656-DA5923DE2A55}"/>
              </a:ext>
            </a:extLst>
          </p:cNvPr>
          <p:cNvSpPr txBox="1"/>
          <p:nvPr/>
        </p:nvSpPr>
        <p:spPr>
          <a:xfrm>
            <a:off x="-2169" y="30455"/>
            <a:ext cx="324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Single-Cell Universe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A2F25-2E1A-411F-BC8E-F4DE2B32253F}"/>
              </a:ext>
            </a:extLst>
          </p:cNvPr>
          <p:cNvSpPr/>
          <p:nvPr/>
        </p:nvSpPr>
        <p:spPr>
          <a:xfrm>
            <a:off x="9985587" y="1852880"/>
            <a:ext cx="1054037" cy="5613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Multimodal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1D1C9D-6387-496C-AA17-2FC889A86C0B}"/>
              </a:ext>
            </a:extLst>
          </p:cNvPr>
          <p:cNvSpPr/>
          <p:nvPr/>
        </p:nvSpPr>
        <p:spPr>
          <a:xfrm>
            <a:off x="831898" y="3618681"/>
            <a:ext cx="1054037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Perturb-Seq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CFDB0D-49AA-46B2-BE3B-A74B19D42591}"/>
              </a:ext>
            </a:extLst>
          </p:cNvPr>
          <p:cNvSpPr/>
          <p:nvPr/>
        </p:nvSpPr>
        <p:spPr>
          <a:xfrm>
            <a:off x="2272845" y="5338363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scATAC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96093-42A3-48A6-B0FF-4ACF18B52254}"/>
              </a:ext>
            </a:extLst>
          </p:cNvPr>
          <p:cNvSpPr/>
          <p:nvPr/>
        </p:nvSpPr>
        <p:spPr>
          <a:xfrm>
            <a:off x="3134847" y="2754756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CNV Infer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EF410-64E4-4682-9B96-60E651D7EEA0}"/>
              </a:ext>
            </a:extLst>
          </p:cNvPr>
          <p:cNvSpPr/>
          <p:nvPr/>
        </p:nvSpPr>
        <p:spPr>
          <a:xfrm>
            <a:off x="3401655" y="4454072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Reference mapping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1FC25-2EB8-4B9F-B6A6-27291B01D2D2}"/>
              </a:ext>
            </a:extLst>
          </p:cNvPr>
          <p:cNvSpPr/>
          <p:nvPr/>
        </p:nvSpPr>
        <p:spPr>
          <a:xfrm>
            <a:off x="4759093" y="3599313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Graph signal processing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67FB0-D801-465B-A332-9ABE8078290E}"/>
              </a:ext>
            </a:extLst>
          </p:cNvPr>
          <p:cNvSpPr/>
          <p:nvPr/>
        </p:nvSpPr>
        <p:spPr>
          <a:xfrm>
            <a:off x="5636035" y="4990489"/>
            <a:ext cx="1220742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DB233F-CB32-4076-B5DD-13B478CD20A6}"/>
              </a:ext>
            </a:extLst>
          </p:cNvPr>
          <p:cNvSpPr/>
          <p:nvPr/>
        </p:nvSpPr>
        <p:spPr>
          <a:xfrm>
            <a:off x="7674946" y="2849691"/>
            <a:ext cx="1424665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Batch correction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6645D-1D68-4019-B8A0-C19EEDBCE51A}"/>
              </a:ext>
            </a:extLst>
          </p:cNvPr>
          <p:cNvSpPr/>
          <p:nvPr/>
        </p:nvSpPr>
        <p:spPr>
          <a:xfrm>
            <a:off x="6897059" y="4035880"/>
            <a:ext cx="142466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Single-Cell CRISPR Screening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0F921D-6D19-49BB-80D8-2354E74701E2}"/>
              </a:ext>
            </a:extLst>
          </p:cNvPr>
          <p:cNvSpPr/>
          <p:nvPr/>
        </p:nvSpPr>
        <p:spPr>
          <a:xfrm>
            <a:off x="7609392" y="4816627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NN-based cell classification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E130FD-4B11-48C6-8511-9A2D940F64C2}"/>
              </a:ext>
            </a:extLst>
          </p:cNvPr>
          <p:cNvSpPr/>
          <p:nvPr/>
        </p:nvSpPr>
        <p:spPr>
          <a:xfrm>
            <a:off x="9371525" y="3697699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TCR/BCR clonal analysis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8DAE7A-ACF8-4A5D-AD49-E7EF08F1E19B}"/>
              </a:ext>
            </a:extLst>
          </p:cNvPr>
          <p:cNvSpPr/>
          <p:nvPr/>
        </p:nvSpPr>
        <p:spPr>
          <a:xfrm>
            <a:off x="4867024" y="5929593"/>
            <a:ext cx="1613635" cy="32172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Doublet-detection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D8DFF1-365F-4608-A17B-E691D3A9415E}"/>
              </a:ext>
            </a:extLst>
          </p:cNvPr>
          <p:cNvSpPr/>
          <p:nvPr/>
        </p:nvSpPr>
        <p:spPr>
          <a:xfrm>
            <a:off x="2741613" y="3547762"/>
            <a:ext cx="161363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Cell-interaction inference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300A4-4891-43DA-B685-EB23A8461749}"/>
              </a:ext>
            </a:extLst>
          </p:cNvPr>
          <p:cNvSpPr/>
          <p:nvPr/>
        </p:nvSpPr>
        <p:spPr>
          <a:xfrm>
            <a:off x="1061352" y="4555918"/>
            <a:ext cx="1613635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Velocity analysis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ED9492-F0B8-4495-BC9F-79C511844E8E}"/>
              </a:ext>
            </a:extLst>
          </p:cNvPr>
          <p:cNvSpPr/>
          <p:nvPr/>
        </p:nvSpPr>
        <p:spPr>
          <a:xfrm>
            <a:off x="5360079" y="2687238"/>
            <a:ext cx="1324578" cy="5149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Pseudo-bulk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F94416-367F-4E40-A1A7-267DACA59428}"/>
              </a:ext>
            </a:extLst>
          </p:cNvPr>
          <p:cNvSpPr/>
          <p:nvPr/>
        </p:nvSpPr>
        <p:spPr>
          <a:xfrm>
            <a:off x="9930286" y="2522194"/>
            <a:ext cx="1664407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Weighted Nearest Neighbors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79F20A-CE31-44AC-B5D3-26B998361D33}"/>
              </a:ext>
            </a:extLst>
          </p:cNvPr>
          <p:cNvSpPr/>
          <p:nvPr/>
        </p:nvSpPr>
        <p:spPr>
          <a:xfrm>
            <a:off x="8873656" y="4384402"/>
            <a:ext cx="1424665" cy="265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Tree inference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785BB2-B18A-4B70-AB14-AB122FEE6B95}"/>
              </a:ext>
            </a:extLst>
          </p:cNvPr>
          <p:cNvSpPr/>
          <p:nvPr/>
        </p:nvSpPr>
        <p:spPr>
          <a:xfrm>
            <a:off x="8370230" y="643520"/>
            <a:ext cx="1778205" cy="4368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Independent Component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0BF1FC-8E0E-45BF-806A-48284B94DBE0}"/>
              </a:ext>
            </a:extLst>
          </p:cNvPr>
          <p:cNvSpPr/>
          <p:nvPr/>
        </p:nvSpPr>
        <p:spPr>
          <a:xfrm>
            <a:off x="8059740" y="1333596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Force-directed graphs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B0CDCB-A370-4A3F-932C-DBD70035AFFF}"/>
              </a:ext>
            </a:extLst>
          </p:cNvPr>
          <p:cNvSpPr/>
          <p:nvPr/>
        </p:nvSpPr>
        <p:spPr>
          <a:xfrm>
            <a:off x="8078475" y="1777307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Pseudo-alignment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673D89-B282-4ECD-BF2D-C86BB323B40B}"/>
              </a:ext>
            </a:extLst>
          </p:cNvPr>
          <p:cNvSpPr/>
          <p:nvPr/>
        </p:nvSpPr>
        <p:spPr>
          <a:xfrm>
            <a:off x="485656" y="5243655"/>
            <a:ext cx="1471688" cy="461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Scran/</a:t>
            </a:r>
            <a:r>
              <a:rPr lang="en-US" sz="1200" dirty="0" err="1">
                <a:solidFill>
                  <a:schemeClr val="tx1"/>
                </a:solidFill>
              </a:rPr>
              <a:t>scanpy</a:t>
            </a:r>
            <a:r>
              <a:rPr lang="en-US" sz="1200" dirty="0">
                <a:solidFill>
                  <a:schemeClr val="tx1"/>
                </a:solidFill>
              </a:rPr>
              <a:t> (python university)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B84D8E-A5BB-4FC3-A34A-4632DA064F4A}"/>
              </a:ext>
            </a:extLst>
          </p:cNvPr>
          <p:cNvSpPr/>
          <p:nvPr/>
        </p:nvSpPr>
        <p:spPr>
          <a:xfrm>
            <a:off x="2917060" y="6020704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EAF36-FF54-41E6-9F25-D0D4A67DD4BA}"/>
              </a:ext>
            </a:extLst>
          </p:cNvPr>
          <p:cNvSpPr/>
          <p:nvPr/>
        </p:nvSpPr>
        <p:spPr>
          <a:xfrm>
            <a:off x="370657" y="3039463"/>
            <a:ext cx="801196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CITE-Seq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75AE1F-5BBE-440F-8EAC-711AF597A7C9}"/>
              </a:ext>
            </a:extLst>
          </p:cNvPr>
          <p:cNvSpPr/>
          <p:nvPr/>
        </p:nvSpPr>
        <p:spPr>
          <a:xfrm>
            <a:off x="4604310" y="5091753"/>
            <a:ext cx="606882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CyTOF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C618D8-78FA-4E44-B34D-A3420CE72583}"/>
              </a:ext>
            </a:extLst>
          </p:cNvPr>
          <p:cNvSpPr/>
          <p:nvPr/>
        </p:nvSpPr>
        <p:spPr>
          <a:xfrm>
            <a:off x="6392301" y="3502791"/>
            <a:ext cx="1686328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Spatial Gene Expression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DB76AA-0E6A-4A62-9186-90764B1E3558}"/>
              </a:ext>
            </a:extLst>
          </p:cNvPr>
          <p:cNvSpPr/>
          <p:nvPr/>
        </p:nvSpPr>
        <p:spPr>
          <a:xfrm>
            <a:off x="1651464" y="2692511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Making Shiny data portals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9992C1-712D-4CB5-871F-C95A8CD1DB30}"/>
              </a:ext>
            </a:extLst>
          </p:cNvPr>
          <p:cNvSpPr/>
          <p:nvPr/>
        </p:nvSpPr>
        <p:spPr>
          <a:xfrm>
            <a:off x="7609392" y="2186776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Interactive Visualizations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617511-24AF-4CD6-A9AD-B48A09EAECDC}"/>
              </a:ext>
            </a:extLst>
          </p:cNvPr>
          <p:cNvSpPr/>
          <p:nvPr/>
        </p:nvSpPr>
        <p:spPr>
          <a:xfrm>
            <a:off x="6790267" y="565208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 plotting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2B51A-9AB6-437D-91B1-79057A758B24}"/>
              </a:ext>
            </a:extLst>
          </p:cNvPr>
          <p:cNvSpPr/>
          <p:nvPr/>
        </p:nvSpPr>
        <p:spPr>
          <a:xfrm>
            <a:off x="593652" y="211871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Differential State analysis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AE6BC-79F3-42BC-B4E1-2E85CC4DB48B}"/>
              </a:ext>
            </a:extLst>
          </p:cNvPr>
          <p:cNvSpPr/>
          <p:nvPr/>
        </p:nvSpPr>
        <p:spPr>
          <a:xfrm>
            <a:off x="4892965" y="4426219"/>
            <a:ext cx="1686327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Co-expression networks in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</p:spTree>
    <p:extLst>
      <p:ext uri="{BB962C8B-B14F-4D97-AF65-F5344CB8AC3E}">
        <p14:creationId xmlns:p14="http://schemas.microsoft.com/office/powerpoint/2010/main" val="2295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295329" y="146201"/>
            <a:ext cx="4673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rise of single cell RNA-Seq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2C6948-1B2C-4CEC-9918-A42D7773CF65}"/>
              </a:ext>
            </a:extLst>
          </p:cNvPr>
          <p:cNvSpPr txBox="1"/>
          <p:nvPr/>
        </p:nvSpPr>
        <p:spPr>
          <a:xfrm>
            <a:off x="0" y="6627168"/>
            <a:ext cx="73928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https://app.dimensions.ai/discover/publication?search_mode=content&amp;search_text=scRNA-Seq&amp;search_type=kws&amp;search_field=full_search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A22824-DCA8-4DCA-B45B-1BF660E48164}"/>
              </a:ext>
            </a:extLst>
          </p:cNvPr>
          <p:cNvGrpSpPr/>
          <p:nvPr/>
        </p:nvGrpSpPr>
        <p:grpSpPr>
          <a:xfrm>
            <a:off x="1025371" y="927278"/>
            <a:ext cx="10141258" cy="5442032"/>
            <a:chOff x="1025371" y="927278"/>
            <a:chExt cx="10141258" cy="54420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8AF903-5F42-42E9-9801-26EFFA849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371" y="927278"/>
              <a:ext cx="10141258" cy="5442032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AFF037C-1C0E-45CA-81A4-3432E78BC781}"/>
                </a:ext>
              </a:extLst>
            </p:cNvPr>
            <p:cNvSpPr/>
            <p:nvPr/>
          </p:nvSpPr>
          <p:spPr>
            <a:xfrm>
              <a:off x="10129421" y="1473693"/>
              <a:ext cx="710214" cy="4350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697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35A42E22-FD2A-491D-B28B-4128BDB57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305"/>
            <a:ext cx="12192000" cy="2957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28CD66-CFC4-46C0-82FA-FBEF2E9852E6}"/>
              </a:ext>
            </a:extLst>
          </p:cNvPr>
          <p:cNvSpPr txBox="1"/>
          <p:nvPr/>
        </p:nvSpPr>
        <p:spPr>
          <a:xfrm>
            <a:off x="108752" y="62472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https://www.scrna-tools.org/analysis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A5404-8788-46BE-A0E8-D765031B36E8}"/>
              </a:ext>
            </a:extLst>
          </p:cNvPr>
          <p:cNvSpPr txBox="1"/>
          <p:nvPr/>
        </p:nvSpPr>
        <p:spPr>
          <a:xfrm>
            <a:off x="1794725" y="4197613"/>
            <a:ext cx="8817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Currently tracking </a:t>
            </a:r>
            <a:r>
              <a:rPr lang="en-US" sz="2800" b="1" dirty="0"/>
              <a:t>888</a:t>
            </a:r>
            <a:r>
              <a:rPr lang="en-US" sz="2800" dirty="0"/>
              <a:t> single-cell RNA-Seq tools (Mar 2021)</a:t>
            </a:r>
          </a:p>
        </p:txBody>
      </p:sp>
    </p:spTree>
    <p:extLst>
      <p:ext uri="{BB962C8B-B14F-4D97-AF65-F5344CB8AC3E}">
        <p14:creationId xmlns:p14="http://schemas.microsoft.com/office/powerpoint/2010/main" val="374322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28CD66-CFC4-46C0-82FA-FBEF2E9852E6}"/>
              </a:ext>
            </a:extLst>
          </p:cNvPr>
          <p:cNvSpPr txBox="1"/>
          <p:nvPr/>
        </p:nvSpPr>
        <p:spPr>
          <a:xfrm>
            <a:off x="108752" y="62472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https://www.scrna-tools.org/analysis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D43306-54AA-4186-91A9-0BFB9D3DA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385069"/>
            <a:ext cx="86296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3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28CD66-CFC4-46C0-82FA-FBEF2E9852E6}"/>
              </a:ext>
            </a:extLst>
          </p:cNvPr>
          <p:cNvSpPr txBox="1"/>
          <p:nvPr/>
        </p:nvSpPr>
        <p:spPr>
          <a:xfrm>
            <a:off x="108752" y="62472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https://www.scrna-tools.org/analysis</a:t>
            </a:r>
          </a:p>
        </p:txBody>
      </p:sp>
      <p:pic>
        <p:nvPicPr>
          <p:cNvPr id="4" name="Picture 3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10BC06D5-5A97-41FD-8DB5-64C931045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571500"/>
            <a:ext cx="86296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28CD66-CFC4-46C0-82FA-FBEF2E9852E6}"/>
              </a:ext>
            </a:extLst>
          </p:cNvPr>
          <p:cNvSpPr txBox="1"/>
          <p:nvPr/>
        </p:nvSpPr>
        <p:spPr>
          <a:xfrm>
            <a:off x="108752" y="62472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https://www.scrna-tools.org/analysis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82DA756-E8B5-4CDD-8829-44F0ECCE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367314"/>
            <a:ext cx="86296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4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28CD66-CFC4-46C0-82FA-FBEF2E9852E6}"/>
              </a:ext>
            </a:extLst>
          </p:cNvPr>
          <p:cNvSpPr txBox="1"/>
          <p:nvPr/>
        </p:nvSpPr>
        <p:spPr>
          <a:xfrm>
            <a:off x="108752" y="62472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https://www.scrna-tools.org/analysis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D53C364-65AD-4279-AB1F-8BA01022C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3" y="1516664"/>
            <a:ext cx="11748117" cy="382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17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loud 61">
            <a:extLst>
              <a:ext uri="{FF2B5EF4-FFF2-40B4-BE49-F238E27FC236}">
                <a16:creationId xmlns:a16="http://schemas.microsoft.com/office/drawing/2014/main" id="{B63A2B35-C7F2-4E0A-A95B-864D76BAFDC6}"/>
              </a:ext>
            </a:extLst>
          </p:cNvPr>
          <p:cNvSpPr/>
          <p:nvPr/>
        </p:nvSpPr>
        <p:spPr>
          <a:xfrm>
            <a:off x="15192" y="237484"/>
            <a:ext cx="11851689" cy="653061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0F5967-FC8E-4C3B-BCBB-06C4451183AB}"/>
              </a:ext>
            </a:extLst>
          </p:cNvPr>
          <p:cNvGrpSpPr/>
          <p:nvPr/>
        </p:nvGrpSpPr>
        <p:grpSpPr>
          <a:xfrm>
            <a:off x="1903961" y="1152681"/>
            <a:ext cx="5500015" cy="1103212"/>
            <a:chOff x="927417" y="2146979"/>
            <a:chExt cx="6634958" cy="14129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5D3D31-DF87-4D3E-AF40-D78504F25BC7}"/>
                </a:ext>
              </a:extLst>
            </p:cNvPr>
            <p:cNvSpPr/>
            <p:nvPr/>
          </p:nvSpPr>
          <p:spPr>
            <a:xfrm>
              <a:off x="927417" y="2146979"/>
              <a:ext cx="6634958" cy="1412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353CE8-2E18-442F-A238-2793B2874732}"/>
                </a:ext>
              </a:extLst>
            </p:cNvPr>
            <p:cNvGrpSpPr/>
            <p:nvPr/>
          </p:nvGrpSpPr>
          <p:grpSpPr>
            <a:xfrm>
              <a:off x="1197375" y="2343861"/>
              <a:ext cx="5991501" cy="1040956"/>
              <a:chOff x="76199" y="1083792"/>
              <a:chExt cx="11867355" cy="19186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21D12E-3DD0-4183-AC90-0E563F02FAB0}"/>
                  </a:ext>
                </a:extLst>
              </p:cNvPr>
              <p:cNvSpPr/>
              <p:nvPr/>
            </p:nvSpPr>
            <p:spPr>
              <a:xfrm>
                <a:off x="1786455" y="1205451"/>
                <a:ext cx="620388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QC</a:t>
                </a: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D6CE39D2-7AF1-4AEF-A34B-E118CAE0D6A5}"/>
                  </a:ext>
                </a:extLst>
              </p:cNvPr>
              <p:cNvSpPr/>
              <p:nvPr/>
            </p:nvSpPr>
            <p:spPr>
              <a:xfrm>
                <a:off x="2588350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1A4F90-23D1-48D7-B123-5B990264B208}"/>
                  </a:ext>
                </a:extLst>
              </p:cNvPr>
              <p:cNvSpPr/>
              <p:nvPr/>
            </p:nvSpPr>
            <p:spPr>
              <a:xfrm>
                <a:off x="3087183" y="1083792"/>
                <a:ext cx="116988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Normalize &amp; Scale 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0EB02D-4BAC-485E-A814-A2E5A3E6E760}"/>
                  </a:ext>
                </a:extLst>
              </p:cNvPr>
              <p:cNvSpPr/>
              <p:nvPr/>
            </p:nvSpPr>
            <p:spPr>
              <a:xfrm>
                <a:off x="7236476" y="1083792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Clustering</a:t>
                </a: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382C4BD8-C848-4E37-BAF6-39B4E07183F8}"/>
                  </a:ext>
                </a:extLst>
              </p:cNvPr>
              <p:cNvSpPr/>
              <p:nvPr/>
            </p:nvSpPr>
            <p:spPr>
              <a:xfrm>
                <a:off x="673436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F4B13E-B15C-4656-8F5D-08FB166BF706}"/>
                  </a:ext>
                </a:extLst>
              </p:cNvPr>
              <p:cNvSpPr/>
              <p:nvPr/>
            </p:nvSpPr>
            <p:spPr>
              <a:xfrm>
                <a:off x="9534663" y="1083793"/>
                <a:ext cx="2408891" cy="1917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Advanced: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Marker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Type Identification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Sub-clustering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Trajectories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Cycle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DGE</a:t>
                </a:r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A442013-E6B1-43EA-ACF6-249A7267C2A2}"/>
                  </a:ext>
                </a:extLst>
              </p:cNvPr>
              <p:cNvSpPr/>
              <p:nvPr/>
            </p:nvSpPr>
            <p:spPr>
              <a:xfrm>
                <a:off x="443110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5E57BA6-5E53-4A2E-B9D7-D611F112AFD8}"/>
                  </a:ext>
                </a:extLst>
              </p:cNvPr>
              <p:cNvSpPr/>
              <p:nvPr/>
            </p:nvSpPr>
            <p:spPr>
              <a:xfrm>
                <a:off x="4933757" y="1083792"/>
                <a:ext cx="161909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PCA &amp; Nearest Neighbor Graph</a:t>
                </a:r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56833327-1A8B-4F8D-BEC6-C2A8FB241058}"/>
                  </a:ext>
                </a:extLst>
              </p:cNvPr>
              <p:cNvSpPr/>
              <p:nvPr/>
            </p:nvSpPr>
            <p:spPr>
              <a:xfrm>
                <a:off x="9032761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65C4D6-47D3-4FB9-8ECF-7BE7BEBB73D3}"/>
                  </a:ext>
                </a:extLst>
              </p:cNvPr>
              <p:cNvSpPr/>
              <p:nvPr/>
            </p:nvSpPr>
            <p:spPr>
              <a:xfrm>
                <a:off x="7243441" y="2198707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Low Dimensional Embedding</a:t>
                </a:r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9E510180-B63D-4299-AB70-1B4F9725CEA6}"/>
                  </a:ext>
                </a:extLst>
              </p:cNvPr>
              <p:cNvSpPr/>
              <p:nvPr/>
            </p:nvSpPr>
            <p:spPr>
              <a:xfrm rot="2700000">
                <a:off x="6749787" y="2108098"/>
                <a:ext cx="318934" cy="180133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7BBE2C3-DD1A-4C47-8169-681A5FF248A0}"/>
                  </a:ext>
                </a:extLst>
              </p:cNvPr>
              <p:cNvSpPr/>
              <p:nvPr/>
            </p:nvSpPr>
            <p:spPr>
              <a:xfrm>
                <a:off x="9032761" y="2506881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E0D8FA-7F1D-4BC5-A527-65845C49A3BD}"/>
                  </a:ext>
                </a:extLst>
              </p:cNvPr>
              <p:cNvSpPr/>
              <p:nvPr/>
            </p:nvSpPr>
            <p:spPr>
              <a:xfrm>
                <a:off x="76199" y="1205450"/>
                <a:ext cx="1034591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Load Data</a:t>
                </a: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EAC097B6-DBFD-4510-83B7-F6B3D7B28B13}"/>
                  </a:ext>
                </a:extLst>
              </p:cNvPr>
              <p:cNvSpPr/>
              <p:nvPr/>
            </p:nvSpPr>
            <p:spPr>
              <a:xfrm>
                <a:off x="1299773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8A9C6D-28E9-4412-A656-DA5923DE2A55}"/>
              </a:ext>
            </a:extLst>
          </p:cNvPr>
          <p:cNvSpPr txBox="1"/>
          <p:nvPr/>
        </p:nvSpPr>
        <p:spPr>
          <a:xfrm>
            <a:off x="-2169" y="30455"/>
            <a:ext cx="324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Single-Cell Universe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A2F25-2E1A-411F-BC8E-F4DE2B32253F}"/>
              </a:ext>
            </a:extLst>
          </p:cNvPr>
          <p:cNvSpPr/>
          <p:nvPr/>
        </p:nvSpPr>
        <p:spPr>
          <a:xfrm>
            <a:off x="9985587" y="1852880"/>
            <a:ext cx="1054037" cy="5613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Multimodal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1D1C9D-6387-496C-AA17-2FC889A86C0B}"/>
              </a:ext>
            </a:extLst>
          </p:cNvPr>
          <p:cNvSpPr/>
          <p:nvPr/>
        </p:nvSpPr>
        <p:spPr>
          <a:xfrm>
            <a:off x="831898" y="3618681"/>
            <a:ext cx="1054037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Perturb-Seq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CFDB0D-49AA-46B2-BE3B-A74B19D42591}"/>
              </a:ext>
            </a:extLst>
          </p:cNvPr>
          <p:cNvSpPr/>
          <p:nvPr/>
        </p:nvSpPr>
        <p:spPr>
          <a:xfrm>
            <a:off x="2272845" y="5338363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scATAC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96093-42A3-48A6-B0FF-4ACF18B52254}"/>
              </a:ext>
            </a:extLst>
          </p:cNvPr>
          <p:cNvSpPr/>
          <p:nvPr/>
        </p:nvSpPr>
        <p:spPr>
          <a:xfrm>
            <a:off x="3134847" y="2754756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CNV Infer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EF410-64E4-4682-9B96-60E651D7EEA0}"/>
              </a:ext>
            </a:extLst>
          </p:cNvPr>
          <p:cNvSpPr/>
          <p:nvPr/>
        </p:nvSpPr>
        <p:spPr>
          <a:xfrm>
            <a:off x="3401655" y="4454072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Reference mapping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1FC25-2EB8-4B9F-B6A6-27291B01D2D2}"/>
              </a:ext>
            </a:extLst>
          </p:cNvPr>
          <p:cNvSpPr/>
          <p:nvPr/>
        </p:nvSpPr>
        <p:spPr>
          <a:xfrm>
            <a:off x="4759093" y="3599313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Graph signal processing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67FB0-D801-465B-A332-9ABE8078290E}"/>
              </a:ext>
            </a:extLst>
          </p:cNvPr>
          <p:cNvSpPr/>
          <p:nvPr/>
        </p:nvSpPr>
        <p:spPr>
          <a:xfrm>
            <a:off x="5636035" y="4990489"/>
            <a:ext cx="1220742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DB233F-CB32-4076-B5DD-13B478CD20A6}"/>
              </a:ext>
            </a:extLst>
          </p:cNvPr>
          <p:cNvSpPr/>
          <p:nvPr/>
        </p:nvSpPr>
        <p:spPr>
          <a:xfrm>
            <a:off x="7674946" y="2849691"/>
            <a:ext cx="1424665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Batch correction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6645D-1D68-4019-B8A0-C19EEDBCE51A}"/>
              </a:ext>
            </a:extLst>
          </p:cNvPr>
          <p:cNvSpPr/>
          <p:nvPr/>
        </p:nvSpPr>
        <p:spPr>
          <a:xfrm>
            <a:off x="6897059" y="4035880"/>
            <a:ext cx="142466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Single-Cell CRISPR Screening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0F921D-6D19-49BB-80D8-2354E74701E2}"/>
              </a:ext>
            </a:extLst>
          </p:cNvPr>
          <p:cNvSpPr/>
          <p:nvPr/>
        </p:nvSpPr>
        <p:spPr>
          <a:xfrm>
            <a:off x="7609392" y="4816627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NN-based cell classification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E130FD-4B11-48C6-8511-9A2D940F64C2}"/>
              </a:ext>
            </a:extLst>
          </p:cNvPr>
          <p:cNvSpPr/>
          <p:nvPr/>
        </p:nvSpPr>
        <p:spPr>
          <a:xfrm>
            <a:off x="9371525" y="3697699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TCR/BCR clonal analysis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8DAE7A-ACF8-4A5D-AD49-E7EF08F1E19B}"/>
              </a:ext>
            </a:extLst>
          </p:cNvPr>
          <p:cNvSpPr/>
          <p:nvPr/>
        </p:nvSpPr>
        <p:spPr>
          <a:xfrm>
            <a:off x="4867024" y="5929593"/>
            <a:ext cx="1613635" cy="32172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Doublet-detection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D8DFF1-365F-4608-A17B-E691D3A9415E}"/>
              </a:ext>
            </a:extLst>
          </p:cNvPr>
          <p:cNvSpPr/>
          <p:nvPr/>
        </p:nvSpPr>
        <p:spPr>
          <a:xfrm>
            <a:off x="2741613" y="3547762"/>
            <a:ext cx="161363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Cell-interaction inference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300A4-4891-43DA-B685-EB23A8461749}"/>
              </a:ext>
            </a:extLst>
          </p:cNvPr>
          <p:cNvSpPr/>
          <p:nvPr/>
        </p:nvSpPr>
        <p:spPr>
          <a:xfrm>
            <a:off x="1061352" y="4555918"/>
            <a:ext cx="1613635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Velocity analysis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ED9492-F0B8-4495-BC9F-79C511844E8E}"/>
              </a:ext>
            </a:extLst>
          </p:cNvPr>
          <p:cNvSpPr/>
          <p:nvPr/>
        </p:nvSpPr>
        <p:spPr>
          <a:xfrm>
            <a:off x="5360079" y="2687238"/>
            <a:ext cx="1324578" cy="5149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Pseudo-bulk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F94416-367F-4E40-A1A7-267DACA59428}"/>
              </a:ext>
            </a:extLst>
          </p:cNvPr>
          <p:cNvSpPr/>
          <p:nvPr/>
        </p:nvSpPr>
        <p:spPr>
          <a:xfrm>
            <a:off x="9930286" y="2522194"/>
            <a:ext cx="1664407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Weighted Nearest Neighbors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79F20A-CE31-44AC-B5D3-26B998361D33}"/>
              </a:ext>
            </a:extLst>
          </p:cNvPr>
          <p:cNvSpPr/>
          <p:nvPr/>
        </p:nvSpPr>
        <p:spPr>
          <a:xfrm>
            <a:off x="8873656" y="4384402"/>
            <a:ext cx="1424665" cy="265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Tree inference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785BB2-B18A-4B70-AB14-AB122FEE6B95}"/>
              </a:ext>
            </a:extLst>
          </p:cNvPr>
          <p:cNvSpPr/>
          <p:nvPr/>
        </p:nvSpPr>
        <p:spPr>
          <a:xfrm>
            <a:off x="8370230" y="643520"/>
            <a:ext cx="1778205" cy="4368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Independent Component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0BF1FC-8E0E-45BF-806A-48284B94DBE0}"/>
              </a:ext>
            </a:extLst>
          </p:cNvPr>
          <p:cNvSpPr/>
          <p:nvPr/>
        </p:nvSpPr>
        <p:spPr>
          <a:xfrm>
            <a:off x="8059740" y="1333596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Force-directed graphs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673D89-B282-4ECD-BF2D-C86BB323B40B}"/>
              </a:ext>
            </a:extLst>
          </p:cNvPr>
          <p:cNvSpPr/>
          <p:nvPr/>
        </p:nvSpPr>
        <p:spPr>
          <a:xfrm>
            <a:off x="485656" y="5243655"/>
            <a:ext cx="1471688" cy="461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Scran/</a:t>
            </a:r>
            <a:r>
              <a:rPr lang="en-US" sz="1200" dirty="0" err="1">
                <a:solidFill>
                  <a:schemeClr val="tx1"/>
                </a:solidFill>
              </a:rPr>
              <a:t>scanpy</a:t>
            </a:r>
            <a:r>
              <a:rPr lang="en-US" sz="1200" dirty="0">
                <a:solidFill>
                  <a:schemeClr val="tx1"/>
                </a:solidFill>
              </a:rPr>
              <a:t> (python university)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B84D8E-A5BB-4FC3-A34A-4632DA064F4A}"/>
              </a:ext>
            </a:extLst>
          </p:cNvPr>
          <p:cNvSpPr/>
          <p:nvPr/>
        </p:nvSpPr>
        <p:spPr>
          <a:xfrm>
            <a:off x="2917060" y="6020704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EAF36-FF54-41E6-9F25-D0D4A67DD4BA}"/>
              </a:ext>
            </a:extLst>
          </p:cNvPr>
          <p:cNvSpPr/>
          <p:nvPr/>
        </p:nvSpPr>
        <p:spPr>
          <a:xfrm>
            <a:off x="370657" y="3039463"/>
            <a:ext cx="801196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CITE-Seq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75AE1F-5BBE-440F-8EAC-711AF597A7C9}"/>
              </a:ext>
            </a:extLst>
          </p:cNvPr>
          <p:cNvSpPr/>
          <p:nvPr/>
        </p:nvSpPr>
        <p:spPr>
          <a:xfrm>
            <a:off x="4604310" y="5091753"/>
            <a:ext cx="606882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CyTOF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C618D8-78FA-4E44-B34D-A3420CE72583}"/>
              </a:ext>
            </a:extLst>
          </p:cNvPr>
          <p:cNvSpPr/>
          <p:nvPr/>
        </p:nvSpPr>
        <p:spPr>
          <a:xfrm>
            <a:off x="6392301" y="3502791"/>
            <a:ext cx="1686328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Spatial Gene Expression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DB76AA-0E6A-4A62-9186-90764B1E3558}"/>
              </a:ext>
            </a:extLst>
          </p:cNvPr>
          <p:cNvSpPr/>
          <p:nvPr/>
        </p:nvSpPr>
        <p:spPr>
          <a:xfrm>
            <a:off x="1651464" y="2692511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Making Shiny data portals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9992C1-712D-4CB5-871F-C95A8CD1DB30}"/>
              </a:ext>
            </a:extLst>
          </p:cNvPr>
          <p:cNvSpPr/>
          <p:nvPr/>
        </p:nvSpPr>
        <p:spPr>
          <a:xfrm>
            <a:off x="7609392" y="2186776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Interactive Visualizations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617511-24AF-4CD6-A9AD-B48A09EAECDC}"/>
              </a:ext>
            </a:extLst>
          </p:cNvPr>
          <p:cNvSpPr/>
          <p:nvPr/>
        </p:nvSpPr>
        <p:spPr>
          <a:xfrm>
            <a:off x="6790267" y="565208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 plotting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2B51A-9AB6-437D-91B1-79057A758B24}"/>
              </a:ext>
            </a:extLst>
          </p:cNvPr>
          <p:cNvSpPr/>
          <p:nvPr/>
        </p:nvSpPr>
        <p:spPr>
          <a:xfrm>
            <a:off x="593652" y="211871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Differential State analysis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AE6BC-79F3-42BC-B4E1-2E85CC4DB48B}"/>
              </a:ext>
            </a:extLst>
          </p:cNvPr>
          <p:cNvSpPr/>
          <p:nvPr/>
        </p:nvSpPr>
        <p:spPr>
          <a:xfrm>
            <a:off x="4892965" y="4426219"/>
            <a:ext cx="1686327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Co-expression networks in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44B0035-065E-4C0F-B8FA-07039EE4D738}"/>
              </a:ext>
            </a:extLst>
          </p:cNvPr>
          <p:cNvSpPr/>
          <p:nvPr/>
        </p:nvSpPr>
        <p:spPr>
          <a:xfrm>
            <a:off x="8078475" y="1777307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Pseudo-alignment</a:t>
            </a:r>
          </a:p>
        </p:txBody>
      </p:sp>
    </p:spTree>
    <p:extLst>
      <p:ext uri="{BB962C8B-B14F-4D97-AF65-F5344CB8AC3E}">
        <p14:creationId xmlns:p14="http://schemas.microsoft.com/office/powerpoint/2010/main" val="4005485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5A8952EB-2A20-4CFC-BADF-C3A45A9EBE48}"/>
              </a:ext>
            </a:extLst>
          </p:cNvPr>
          <p:cNvSpPr/>
          <p:nvPr/>
        </p:nvSpPr>
        <p:spPr>
          <a:xfrm>
            <a:off x="15192" y="237484"/>
            <a:ext cx="11851689" cy="653061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0F5967-FC8E-4C3B-BCBB-06C4451183AB}"/>
              </a:ext>
            </a:extLst>
          </p:cNvPr>
          <p:cNvGrpSpPr/>
          <p:nvPr/>
        </p:nvGrpSpPr>
        <p:grpSpPr>
          <a:xfrm>
            <a:off x="1903961" y="1152681"/>
            <a:ext cx="5500015" cy="1103212"/>
            <a:chOff x="927417" y="2146979"/>
            <a:chExt cx="6634958" cy="14129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5D3D31-DF87-4D3E-AF40-D78504F25BC7}"/>
                </a:ext>
              </a:extLst>
            </p:cNvPr>
            <p:cNvSpPr/>
            <p:nvPr/>
          </p:nvSpPr>
          <p:spPr>
            <a:xfrm>
              <a:off x="927417" y="2146979"/>
              <a:ext cx="6634958" cy="1412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353CE8-2E18-442F-A238-2793B2874732}"/>
                </a:ext>
              </a:extLst>
            </p:cNvPr>
            <p:cNvGrpSpPr/>
            <p:nvPr/>
          </p:nvGrpSpPr>
          <p:grpSpPr>
            <a:xfrm>
              <a:off x="1197375" y="2343861"/>
              <a:ext cx="5991501" cy="1040956"/>
              <a:chOff x="76199" y="1083792"/>
              <a:chExt cx="11867355" cy="19186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21D12E-3DD0-4183-AC90-0E563F02FAB0}"/>
                  </a:ext>
                </a:extLst>
              </p:cNvPr>
              <p:cNvSpPr/>
              <p:nvPr/>
            </p:nvSpPr>
            <p:spPr>
              <a:xfrm>
                <a:off x="1786455" y="1205451"/>
                <a:ext cx="620388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QC</a:t>
                </a: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D6CE39D2-7AF1-4AEF-A34B-E118CAE0D6A5}"/>
                  </a:ext>
                </a:extLst>
              </p:cNvPr>
              <p:cNvSpPr/>
              <p:nvPr/>
            </p:nvSpPr>
            <p:spPr>
              <a:xfrm>
                <a:off x="2588350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1A4F90-23D1-48D7-B123-5B990264B208}"/>
                  </a:ext>
                </a:extLst>
              </p:cNvPr>
              <p:cNvSpPr/>
              <p:nvPr/>
            </p:nvSpPr>
            <p:spPr>
              <a:xfrm>
                <a:off x="3087183" y="1083792"/>
                <a:ext cx="116988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Normalize &amp; Scale 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0EB02D-4BAC-485E-A814-A2E5A3E6E760}"/>
                  </a:ext>
                </a:extLst>
              </p:cNvPr>
              <p:cNvSpPr/>
              <p:nvPr/>
            </p:nvSpPr>
            <p:spPr>
              <a:xfrm>
                <a:off x="7236476" y="1083792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Clustering</a:t>
                </a: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382C4BD8-C848-4E37-BAF6-39B4E07183F8}"/>
                  </a:ext>
                </a:extLst>
              </p:cNvPr>
              <p:cNvSpPr/>
              <p:nvPr/>
            </p:nvSpPr>
            <p:spPr>
              <a:xfrm>
                <a:off x="673436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F4B13E-B15C-4656-8F5D-08FB166BF706}"/>
                  </a:ext>
                </a:extLst>
              </p:cNvPr>
              <p:cNvSpPr/>
              <p:nvPr/>
            </p:nvSpPr>
            <p:spPr>
              <a:xfrm>
                <a:off x="9534663" y="1083793"/>
                <a:ext cx="2408891" cy="1917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Advanced: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Marker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Type Identification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Sub-clustering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Trajectories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Cycle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DGE</a:t>
                </a:r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A442013-E6B1-43EA-ACF6-249A7267C2A2}"/>
                  </a:ext>
                </a:extLst>
              </p:cNvPr>
              <p:cNvSpPr/>
              <p:nvPr/>
            </p:nvSpPr>
            <p:spPr>
              <a:xfrm>
                <a:off x="443110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5E57BA6-5E53-4A2E-B9D7-D611F112AFD8}"/>
                  </a:ext>
                </a:extLst>
              </p:cNvPr>
              <p:cNvSpPr/>
              <p:nvPr/>
            </p:nvSpPr>
            <p:spPr>
              <a:xfrm>
                <a:off x="4933757" y="1083792"/>
                <a:ext cx="161909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PCA &amp; Nearest Neighbor Graph</a:t>
                </a:r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56833327-1A8B-4F8D-BEC6-C2A8FB241058}"/>
                  </a:ext>
                </a:extLst>
              </p:cNvPr>
              <p:cNvSpPr/>
              <p:nvPr/>
            </p:nvSpPr>
            <p:spPr>
              <a:xfrm>
                <a:off x="9032761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65C4D6-47D3-4FB9-8ECF-7BE7BEBB73D3}"/>
                  </a:ext>
                </a:extLst>
              </p:cNvPr>
              <p:cNvSpPr/>
              <p:nvPr/>
            </p:nvSpPr>
            <p:spPr>
              <a:xfrm>
                <a:off x="7243441" y="2198707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Low Dimensional Embedding</a:t>
                </a:r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9E510180-B63D-4299-AB70-1B4F9725CEA6}"/>
                  </a:ext>
                </a:extLst>
              </p:cNvPr>
              <p:cNvSpPr/>
              <p:nvPr/>
            </p:nvSpPr>
            <p:spPr>
              <a:xfrm rot="2700000">
                <a:off x="6749787" y="2108098"/>
                <a:ext cx="318934" cy="180133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7BBE2C3-DD1A-4C47-8169-681A5FF248A0}"/>
                  </a:ext>
                </a:extLst>
              </p:cNvPr>
              <p:cNvSpPr/>
              <p:nvPr/>
            </p:nvSpPr>
            <p:spPr>
              <a:xfrm>
                <a:off x="9032761" y="2506881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E0D8FA-7F1D-4BC5-A527-65845C49A3BD}"/>
                  </a:ext>
                </a:extLst>
              </p:cNvPr>
              <p:cNvSpPr/>
              <p:nvPr/>
            </p:nvSpPr>
            <p:spPr>
              <a:xfrm>
                <a:off x="76199" y="1205450"/>
                <a:ext cx="1034591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Load Data</a:t>
                </a: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EAC097B6-DBFD-4510-83B7-F6B3D7B28B13}"/>
                  </a:ext>
                </a:extLst>
              </p:cNvPr>
              <p:cNvSpPr/>
              <p:nvPr/>
            </p:nvSpPr>
            <p:spPr>
              <a:xfrm>
                <a:off x="1299773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8A9C6D-28E9-4412-A656-DA5923DE2A55}"/>
              </a:ext>
            </a:extLst>
          </p:cNvPr>
          <p:cNvSpPr txBox="1"/>
          <p:nvPr/>
        </p:nvSpPr>
        <p:spPr>
          <a:xfrm>
            <a:off x="-2169" y="30455"/>
            <a:ext cx="324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Single-Cell Universe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A2F25-2E1A-411F-BC8E-F4DE2B32253F}"/>
              </a:ext>
            </a:extLst>
          </p:cNvPr>
          <p:cNvSpPr/>
          <p:nvPr/>
        </p:nvSpPr>
        <p:spPr>
          <a:xfrm>
            <a:off x="9985587" y="1852880"/>
            <a:ext cx="1054037" cy="5613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Multimodal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1D1C9D-6387-496C-AA17-2FC889A86C0B}"/>
              </a:ext>
            </a:extLst>
          </p:cNvPr>
          <p:cNvSpPr/>
          <p:nvPr/>
        </p:nvSpPr>
        <p:spPr>
          <a:xfrm>
            <a:off x="831898" y="3618681"/>
            <a:ext cx="1054037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Perturb-Seq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CFDB0D-49AA-46B2-BE3B-A74B19D42591}"/>
              </a:ext>
            </a:extLst>
          </p:cNvPr>
          <p:cNvSpPr/>
          <p:nvPr/>
        </p:nvSpPr>
        <p:spPr>
          <a:xfrm>
            <a:off x="2272845" y="5338363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scATAC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96093-42A3-48A6-B0FF-4ACF18B52254}"/>
              </a:ext>
            </a:extLst>
          </p:cNvPr>
          <p:cNvSpPr/>
          <p:nvPr/>
        </p:nvSpPr>
        <p:spPr>
          <a:xfrm>
            <a:off x="3134847" y="2754756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CNV Infer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EF410-64E4-4682-9B96-60E651D7EEA0}"/>
              </a:ext>
            </a:extLst>
          </p:cNvPr>
          <p:cNvSpPr/>
          <p:nvPr/>
        </p:nvSpPr>
        <p:spPr>
          <a:xfrm>
            <a:off x="3401655" y="4454072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Reference mapping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1FC25-2EB8-4B9F-B6A6-27291B01D2D2}"/>
              </a:ext>
            </a:extLst>
          </p:cNvPr>
          <p:cNvSpPr/>
          <p:nvPr/>
        </p:nvSpPr>
        <p:spPr>
          <a:xfrm>
            <a:off x="4759093" y="3599313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Graph signal processing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67FB0-D801-465B-A332-9ABE8078290E}"/>
              </a:ext>
            </a:extLst>
          </p:cNvPr>
          <p:cNvSpPr/>
          <p:nvPr/>
        </p:nvSpPr>
        <p:spPr>
          <a:xfrm>
            <a:off x="5636035" y="4990489"/>
            <a:ext cx="1220742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DB233F-CB32-4076-B5DD-13B478CD20A6}"/>
              </a:ext>
            </a:extLst>
          </p:cNvPr>
          <p:cNvSpPr/>
          <p:nvPr/>
        </p:nvSpPr>
        <p:spPr>
          <a:xfrm>
            <a:off x="7674946" y="2849691"/>
            <a:ext cx="1424665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Batch correction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6645D-1D68-4019-B8A0-C19EEDBCE51A}"/>
              </a:ext>
            </a:extLst>
          </p:cNvPr>
          <p:cNvSpPr/>
          <p:nvPr/>
        </p:nvSpPr>
        <p:spPr>
          <a:xfrm>
            <a:off x="6897059" y="4035880"/>
            <a:ext cx="142466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Single-Cell CRISPR Screening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0F921D-6D19-49BB-80D8-2354E74701E2}"/>
              </a:ext>
            </a:extLst>
          </p:cNvPr>
          <p:cNvSpPr/>
          <p:nvPr/>
        </p:nvSpPr>
        <p:spPr>
          <a:xfrm>
            <a:off x="7609392" y="4816627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NN-based cell classification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E130FD-4B11-48C6-8511-9A2D940F64C2}"/>
              </a:ext>
            </a:extLst>
          </p:cNvPr>
          <p:cNvSpPr/>
          <p:nvPr/>
        </p:nvSpPr>
        <p:spPr>
          <a:xfrm>
            <a:off x="9371525" y="3697699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TCR/BCR clonal analysis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8DAE7A-ACF8-4A5D-AD49-E7EF08F1E19B}"/>
              </a:ext>
            </a:extLst>
          </p:cNvPr>
          <p:cNvSpPr/>
          <p:nvPr/>
        </p:nvSpPr>
        <p:spPr>
          <a:xfrm>
            <a:off x="4867024" y="5929593"/>
            <a:ext cx="1613635" cy="32172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Doublet-detection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D8DFF1-365F-4608-A17B-E691D3A9415E}"/>
              </a:ext>
            </a:extLst>
          </p:cNvPr>
          <p:cNvSpPr/>
          <p:nvPr/>
        </p:nvSpPr>
        <p:spPr>
          <a:xfrm>
            <a:off x="2741613" y="3547762"/>
            <a:ext cx="161363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Cell-interaction inference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300A4-4891-43DA-B685-EB23A8461749}"/>
              </a:ext>
            </a:extLst>
          </p:cNvPr>
          <p:cNvSpPr/>
          <p:nvPr/>
        </p:nvSpPr>
        <p:spPr>
          <a:xfrm>
            <a:off x="1061352" y="4555918"/>
            <a:ext cx="1613635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Velocity analysis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ED9492-F0B8-4495-BC9F-79C511844E8E}"/>
              </a:ext>
            </a:extLst>
          </p:cNvPr>
          <p:cNvSpPr/>
          <p:nvPr/>
        </p:nvSpPr>
        <p:spPr>
          <a:xfrm>
            <a:off x="5360079" y="2687238"/>
            <a:ext cx="1324578" cy="5149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Pseudo-bulk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F94416-367F-4E40-A1A7-267DACA59428}"/>
              </a:ext>
            </a:extLst>
          </p:cNvPr>
          <p:cNvSpPr/>
          <p:nvPr/>
        </p:nvSpPr>
        <p:spPr>
          <a:xfrm>
            <a:off x="9930286" y="2522194"/>
            <a:ext cx="1664407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Weighted Nearest Neighbors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79F20A-CE31-44AC-B5D3-26B998361D33}"/>
              </a:ext>
            </a:extLst>
          </p:cNvPr>
          <p:cNvSpPr/>
          <p:nvPr/>
        </p:nvSpPr>
        <p:spPr>
          <a:xfrm>
            <a:off x="8873656" y="4384402"/>
            <a:ext cx="1424665" cy="265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Tree inference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785BB2-B18A-4B70-AB14-AB122FEE6B95}"/>
              </a:ext>
            </a:extLst>
          </p:cNvPr>
          <p:cNvSpPr/>
          <p:nvPr/>
        </p:nvSpPr>
        <p:spPr>
          <a:xfrm>
            <a:off x="8370230" y="643520"/>
            <a:ext cx="1778205" cy="4368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Independent Component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0BF1FC-8E0E-45BF-806A-48284B94DBE0}"/>
              </a:ext>
            </a:extLst>
          </p:cNvPr>
          <p:cNvSpPr/>
          <p:nvPr/>
        </p:nvSpPr>
        <p:spPr>
          <a:xfrm>
            <a:off x="8059740" y="1333596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Force-directed graphs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673D89-B282-4ECD-BF2D-C86BB323B40B}"/>
              </a:ext>
            </a:extLst>
          </p:cNvPr>
          <p:cNvSpPr/>
          <p:nvPr/>
        </p:nvSpPr>
        <p:spPr>
          <a:xfrm>
            <a:off x="485656" y="5243655"/>
            <a:ext cx="1471688" cy="461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Scran/</a:t>
            </a:r>
            <a:r>
              <a:rPr lang="en-US" sz="1200" dirty="0" err="1">
                <a:solidFill>
                  <a:schemeClr val="tx1"/>
                </a:solidFill>
              </a:rPr>
              <a:t>scanpy</a:t>
            </a:r>
            <a:r>
              <a:rPr lang="en-US" sz="1200" dirty="0">
                <a:solidFill>
                  <a:schemeClr val="tx1"/>
                </a:solidFill>
              </a:rPr>
              <a:t> (python university)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B84D8E-A5BB-4FC3-A34A-4632DA064F4A}"/>
              </a:ext>
            </a:extLst>
          </p:cNvPr>
          <p:cNvSpPr/>
          <p:nvPr/>
        </p:nvSpPr>
        <p:spPr>
          <a:xfrm>
            <a:off x="2917060" y="6020704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EAF36-FF54-41E6-9F25-D0D4A67DD4BA}"/>
              </a:ext>
            </a:extLst>
          </p:cNvPr>
          <p:cNvSpPr/>
          <p:nvPr/>
        </p:nvSpPr>
        <p:spPr>
          <a:xfrm>
            <a:off x="370657" y="3039463"/>
            <a:ext cx="801196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CITE-Seq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75AE1F-5BBE-440F-8EAC-711AF597A7C9}"/>
              </a:ext>
            </a:extLst>
          </p:cNvPr>
          <p:cNvSpPr/>
          <p:nvPr/>
        </p:nvSpPr>
        <p:spPr>
          <a:xfrm>
            <a:off x="4604310" y="5091753"/>
            <a:ext cx="606882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CyTOF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C618D8-78FA-4E44-B34D-A3420CE72583}"/>
              </a:ext>
            </a:extLst>
          </p:cNvPr>
          <p:cNvSpPr/>
          <p:nvPr/>
        </p:nvSpPr>
        <p:spPr>
          <a:xfrm>
            <a:off x="6392301" y="3502791"/>
            <a:ext cx="1686328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Spatial Gene Expression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DB76AA-0E6A-4A62-9186-90764B1E3558}"/>
              </a:ext>
            </a:extLst>
          </p:cNvPr>
          <p:cNvSpPr/>
          <p:nvPr/>
        </p:nvSpPr>
        <p:spPr>
          <a:xfrm>
            <a:off x="1651464" y="2692511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Making Shiny data portals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9992C1-712D-4CB5-871F-C95A8CD1DB30}"/>
              </a:ext>
            </a:extLst>
          </p:cNvPr>
          <p:cNvSpPr/>
          <p:nvPr/>
        </p:nvSpPr>
        <p:spPr>
          <a:xfrm>
            <a:off x="7609392" y="2186776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Interactive Visualizations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617511-24AF-4CD6-A9AD-B48A09EAECDC}"/>
              </a:ext>
            </a:extLst>
          </p:cNvPr>
          <p:cNvSpPr/>
          <p:nvPr/>
        </p:nvSpPr>
        <p:spPr>
          <a:xfrm>
            <a:off x="6790267" y="565208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 plotting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2B51A-9AB6-437D-91B1-79057A758B24}"/>
              </a:ext>
            </a:extLst>
          </p:cNvPr>
          <p:cNvSpPr/>
          <p:nvPr/>
        </p:nvSpPr>
        <p:spPr>
          <a:xfrm>
            <a:off x="593652" y="211871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Differential State analysis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AE6BC-79F3-42BC-B4E1-2E85CC4DB48B}"/>
              </a:ext>
            </a:extLst>
          </p:cNvPr>
          <p:cNvSpPr/>
          <p:nvPr/>
        </p:nvSpPr>
        <p:spPr>
          <a:xfrm>
            <a:off x="4892965" y="4426219"/>
            <a:ext cx="1686327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Co-expression networks in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7D0D21-AD78-4649-B89A-55336A98E7E2}"/>
              </a:ext>
            </a:extLst>
          </p:cNvPr>
          <p:cNvSpPr/>
          <p:nvPr/>
        </p:nvSpPr>
        <p:spPr>
          <a:xfrm>
            <a:off x="8078475" y="1777307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Pseudo-alignment</a:t>
            </a:r>
          </a:p>
        </p:txBody>
      </p:sp>
    </p:spTree>
    <p:extLst>
      <p:ext uri="{BB962C8B-B14F-4D97-AF65-F5344CB8AC3E}">
        <p14:creationId xmlns:p14="http://schemas.microsoft.com/office/powerpoint/2010/main" val="370899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5A8952EB-2A20-4CFC-BADF-C3A45A9EBE48}"/>
              </a:ext>
            </a:extLst>
          </p:cNvPr>
          <p:cNvSpPr/>
          <p:nvPr/>
        </p:nvSpPr>
        <p:spPr>
          <a:xfrm>
            <a:off x="15192" y="237484"/>
            <a:ext cx="11851689" cy="653061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0F5967-FC8E-4C3B-BCBB-06C4451183AB}"/>
              </a:ext>
            </a:extLst>
          </p:cNvPr>
          <p:cNvGrpSpPr/>
          <p:nvPr/>
        </p:nvGrpSpPr>
        <p:grpSpPr>
          <a:xfrm>
            <a:off x="1903961" y="1152681"/>
            <a:ext cx="5500015" cy="1103212"/>
            <a:chOff x="927417" y="2146979"/>
            <a:chExt cx="6634958" cy="14129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5D3D31-DF87-4D3E-AF40-D78504F25BC7}"/>
                </a:ext>
              </a:extLst>
            </p:cNvPr>
            <p:cNvSpPr/>
            <p:nvPr/>
          </p:nvSpPr>
          <p:spPr>
            <a:xfrm>
              <a:off x="927417" y="2146979"/>
              <a:ext cx="6634958" cy="1412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353CE8-2E18-442F-A238-2793B2874732}"/>
                </a:ext>
              </a:extLst>
            </p:cNvPr>
            <p:cNvGrpSpPr/>
            <p:nvPr/>
          </p:nvGrpSpPr>
          <p:grpSpPr>
            <a:xfrm>
              <a:off x="1197375" y="2343861"/>
              <a:ext cx="5991501" cy="1040956"/>
              <a:chOff x="76199" y="1083792"/>
              <a:chExt cx="11867355" cy="19186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21D12E-3DD0-4183-AC90-0E563F02FAB0}"/>
                  </a:ext>
                </a:extLst>
              </p:cNvPr>
              <p:cNvSpPr/>
              <p:nvPr/>
            </p:nvSpPr>
            <p:spPr>
              <a:xfrm>
                <a:off x="1786455" y="1205451"/>
                <a:ext cx="620388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QC</a:t>
                </a: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D6CE39D2-7AF1-4AEF-A34B-E118CAE0D6A5}"/>
                  </a:ext>
                </a:extLst>
              </p:cNvPr>
              <p:cNvSpPr/>
              <p:nvPr/>
            </p:nvSpPr>
            <p:spPr>
              <a:xfrm>
                <a:off x="2588350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1A4F90-23D1-48D7-B123-5B990264B208}"/>
                  </a:ext>
                </a:extLst>
              </p:cNvPr>
              <p:cNvSpPr/>
              <p:nvPr/>
            </p:nvSpPr>
            <p:spPr>
              <a:xfrm>
                <a:off x="3087183" y="1083792"/>
                <a:ext cx="116988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Normalize &amp; Scale 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0EB02D-4BAC-485E-A814-A2E5A3E6E760}"/>
                  </a:ext>
                </a:extLst>
              </p:cNvPr>
              <p:cNvSpPr/>
              <p:nvPr/>
            </p:nvSpPr>
            <p:spPr>
              <a:xfrm>
                <a:off x="7236476" y="1083792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Clustering</a:t>
                </a: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382C4BD8-C848-4E37-BAF6-39B4E07183F8}"/>
                  </a:ext>
                </a:extLst>
              </p:cNvPr>
              <p:cNvSpPr/>
              <p:nvPr/>
            </p:nvSpPr>
            <p:spPr>
              <a:xfrm>
                <a:off x="673436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F4B13E-B15C-4656-8F5D-08FB166BF706}"/>
                  </a:ext>
                </a:extLst>
              </p:cNvPr>
              <p:cNvSpPr/>
              <p:nvPr/>
            </p:nvSpPr>
            <p:spPr>
              <a:xfrm>
                <a:off x="9534663" y="1083793"/>
                <a:ext cx="2408891" cy="1917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Advanced: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Marker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Type Identification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Sub-clustering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Trajectories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Cycle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DGE</a:t>
                </a:r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A442013-E6B1-43EA-ACF6-249A7267C2A2}"/>
                  </a:ext>
                </a:extLst>
              </p:cNvPr>
              <p:cNvSpPr/>
              <p:nvPr/>
            </p:nvSpPr>
            <p:spPr>
              <a:xfrm>
                <a:off x="443110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5E57BA6-5E53-4A2E-B9D7-D611F112AFD8}"/>
                  </a:ext>
                </a:extLst>
              </p:cNvPr>
              <p:cNvSpPr/>
              <p:nvPr/>
            </p:nvSpPr>
            <p:spPr>
              <a:xfrm>
                <a:off x="4933757" y="1083792"/>
                <a:ext cx="161909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PCA &amp; Nearest Neighbor Graph</a:t>
                </a:r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56833327-1A8B-4F8D-BEC6-C2A8FB241058}"/>
                  </a:ext>
                </a:extLst>
              </p:cNvPr>
              <p:cNvSpPr/>
              <p:nvPr/>
            </p:nvSpPr>
            <p:spPr>
              <a:xfrm>
                <a:off x="9032761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65C4D6-47D3-4FB9-8ECF-7BE7BEBB73D3}"/>
                  </a:ext>
                </a:extLst>
              </p:cNvPr>
              <p:cNvSpPr/>
              <p:nvPr/>
            </p:nvSpPr>
            <p:spPr>
              <a:xfrm>
                <a:off x="7243441" y="2198707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Low Dimensional Embedding</a:t>
                </a:r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9E510180-B63D-4299-AB70-1B4F9725CEA6}"/>
                  </a:ext>
                </a:extLst>
              </p:cNvPr>
              <p:cNvSpPr/>
              <p:nvPr/>
            </p:nvSpPr>
            <p:spPr>
              <a:xfrm rot="2700000">
                <a:off x="6749787" y="2108098"/>
                <a:ext cx="318934" cy="180133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7BBE2C3-DD1A-4C47-8169-681A5FF248A0}"/>
                  </a:ext>
                </a:extLst>
              </p:cNvPr>
              <p:cNvSpPr/>
              <p:nvPr/>
            </p:nvSpPr>
            <p:spPr>
              <a:xfrm>
                <a:off x="9032761" y="2506881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E0D8FA-7F1D-4BC5-A527-65845C49A3BD}"/>
                  </a:ext>
                </a:extLst>
              </p:cNvPr>
              <p:cNvSpPr/>
              <p:nvPr/>
            </p:nvSpPr>
            <p:spPr>
              <a:xfrm>
                <a:off x="76199" y="1205450"/>
                <a:ext cx="1034591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Load Data</a:t>
                </a: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EAC097B6-DBFD-4510-83B7-F6B3D7B28B13}"/>
                  </a:ext>
                </a:extLst>
              </p:cNvPr>
              <p:cNvSpPr/>
              <p:nvPr/>
            </p:nvSpPr>
            <p:spPr>
              <a:xfrm>
                <a:off x="1299773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8A9C6D-28E9-4412-A656-DA5923DE2A55}"/>
              </a:ext>
            </a:extLst>
          </p:cNvPr>
          <p:cNvSpPr txBox="1"/>
          <p:nvPr/>
        </p:nvSpPr>
        <p:spPr>
          <a:xfrm>
            <a:off x="-2169" y="30455"/>
            <a:ext cx="324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Single-Cell Universe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A2F25-2E1A-411F-BC8E-F4DE2B32253F}"/>
              </a:ext>
            </a:extLst>
          </p:cNvPr>
          <p:cNvSpPr/>
          <p:nvPr/>
        </p:nvSpPr>
        <p:spPr>
          <a:xfrm>
            <a:off x="9985587" y="1852880"/>
            <a:ext cx="1054037" cy="5613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Multimodal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1D1C9D-6387-496C-AA17-2FC889A86C0B}"/>
              </a:ext>
            </a:extLst>
          </p:cNvPr>
          <p:cNvSpPr/>
          <p:nvPr/>
        </p:nvSpPr>
        <p:spPr>
          <a:xfrm>
            <a:off x="831898" y="3618681"/>
            <a:ext cx="1054037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Perturb-Seq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CFDB0D-49AA-46B2-BE3B-A74B19D42591}"/>
              </a:ext>
            </a:extLst>
          </p:cNvPr>
          <p:cNvSpPr/>
          <p:nvPr/>
        </p:nvSpPr>
        <p:spPr>
          <a:xfrm>
            <a:off x="2272845" y="5338363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scATAC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96093-42A3-48A6-B0FF-4ACF18B52254}"/>
              </a:ext>
            </a:extLst>
          </p:cNvPr>
          <p:cNvSpPr/>
          <p:nvPr/>
        </p:nvSpPr>
        <p:spPr>
          <a:xfrm>
            <a:off x="3134847" y="2754756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CNV Infer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EF410-64E4-4682-9B96-60E651D7EEA0}"/>
              </a:ext>
            </a:extLst>
          </p:cNvPr>
          <p:cNvSpPr/>
          <p:nvPr/>
        </p:nvSpPr>
        <p:spPr>
          <a:xfrm>
            <a:off x="3401655" y="4454072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Reference mapping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1FC25-2EB8-4B9F-B6A6-27291B01D2D2}"/>
              </a:ext>
            </a:extLst>
          </p:cNvPr>
          <p:cNvSpPr/>
          <p:nvPr/>
        </p:nvSpPr>
        <p:spPr>
          <a:xfrm>
            <a:off x="4759093" y="3599313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Graph signal processing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67FB0-D801-465B-A332-9ABE8078290E}"/>
              </a:ext>
            </a:extLst>
          </p:cNvPr>
          <p:cNvSpPr/>
          <p:nvPr/>
        </p:nvSpPr>
        <p:spPr>
          <a:xfrm>
            <a:off x="5636035" y="4990489"/>
            <a:ext cx="1220742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DB233F-CB32-4076-B5DD-13B478CD20A6}"/>
              </a:ext>
            </a:extLst>
          </p:cNvPr>
          <p:cNvSpPr/>
          <p:nvPr/>
        </p:nvSpPr>
        <p:spPr>
          <a:xfrm>
            <a:off x="7674946" y="2849691"/>
            <a:ext cx="1424665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Batch correction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6645D-1D68-4019-B8A0-C19EEDBCE51A}"/>
              </a:ext>
            </a:extLst>
          </p:cNvPr>
          <p:cNvSpPr/>
          <p:nvPr/>
        </p:nvSpPr>
        <p:spPr>
          <a:xfrm>
            <a:off x="6897059" y="4035880"/>
            <a:ext cx="142466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Single-Cell CRISPR Screening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0F921D-6D19-49BB-80D8-2354E74701E2}"/>
              </a:ext>
            </a:extLst>
          </p:cNvPr>
          <p:cNvSpPr/>
          <p:nvPr/>
        </p:nvSpPr>
        <p:spPr>
          <a:xfrm>
            <a:off x="7609392" y="4816627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NN-based cell classification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E130FD-4B11-48C6-8511-9A2D940F64C2}"/>
              </a:ext>
            </a:extLst>
          </p:cNvPr>
          <p:cNvSpPr/>
          <p:nvPr/>
        </p:nvSpPr>
        <p:spPr>
          <a:xfrm>
            <a:off x="9371525" y="3697699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TCR/BCR clonal analysis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8DAE7A-ACF8-4A5D-AD49-E7EF08F1E19B}"/>
              </a:ext>
            </a:extLst>
          </p:cNvPr>
          <p:cNvSpPr/>
          <p:nvPr/>
        </p:nvSpPr>
        <p:spPr>
          <a:xfrm>
            <a:off x="4867024" y="5929593"/>
            <a:ext cx="1613635" cy="32172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Doublet-detection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D8DFF1-365F-4608-A17B-E691D3A9415E}"/>
              </a:ext>
            </a:extLst>
          </p:cNvPr>
          <p:cNvSpPr/>
          <p:nvPr/>
        </p:nvSpPr>
        <p:spPr>
          <a:xfrm>
            <a:off x="2741613" y="3547762"/>
            <a:ext cx="161363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Cell-interaction inference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300A4-4891-43DA-B685-EB23A8461749}"/>
              </a:ext>
            </a:extLst>
          </p:cNvPr>
          <p:cNvSpPr/>
          <p:nvPr/>
        </p:nvSpPr>
        <p:spPr>
          <a:xfrm>
            <a:off x="1061352" y="4555918"/>
            <a:ext cx="1613635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Velocity analysis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ED9492-F0B8-4495-BC9F-79C511844E8E}"/>
              </a:ext>
            </a:extLst>
          </p:cNvPr>
          <p:cNvSpPr/>
          <p:nvPr/>
        </p:nvSpPr>
        <p:spPr>
          <a:xfrm>
            <a:off x="5360079" y="2687238"/>
            <a:ext cx="1324578" cy="5149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Pseudo-bulk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F94416-367F-4E40-A1A7-267DACA59428}"/>
              </a:ext>
            </a:extLst>
          </p:cNvPr>
          <p:cNvSpPr/>
          <p:nvPr/>
        </p:nvSpPr>
        <p:spPr>
          <a:xfrm>
            <a:off x="9930286" y="2522194"/>
            <a:ext cx="1664407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Weighted Nearest Neighbors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79F20A-CE31-44AC-B5D3-26B998361D33}"/>
              </a:ext>
            </a:extLst>
          </p:cNvPr>
          <p:cNvSpPr/>
          <p:nvPr/>
        </p:nvSpPr>
        <p:spPr>
          <a:xfrm>
            <a:off x="8873656" y="4384402"/>
            <a:ext cx="1424665" cy="265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Tree inference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785BB2-B18A-4B70-AB14-AB122FEE6B95}"/>
              </a:ext>
            </a:extLst>
          </p:cNvPr>
          <p:cNvSpPr/>
          <p:nvPr/>
        </p:nvSpPr>
        <p:spPr>
          <a:xfrm>
            <a:off x="8370230" y="643520"/>
            <a:ext cx="1778205" cy="4368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Independent Component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0BF1FC-8E0E-45BF-806A-48284B94DBE0}"/>
              </a:ext>
            </a:extLst>
          </p:cNvPr>
          <p:cNvSpPr/>
          <p:nvPr/>
        </p:nvSpPr>
        <p:spPr>
          <a:xfrm>
            <a:off x="8059740" y="1333596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Force-directed graphs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673D89-B282-4ECD-BF2D-C86BB323B40B}"/>
              </a:ext>
            </a:extLst>
          </p:cNvPr>
          <p:cNvSpPr/>
          <p:nvPr/>
        </p:nvSpPr>
        <p:spPr>
          <a:xfrm>
            <a:off x="485656" y="5243655"/>
            <a:ext cx="1471688" cy="461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Scran/</a:t>
            </a:r>
            <a:r>
              <a:rPr lang="en-US" sz="1200" dirty="0" err="1">
                <a:solidFill>
                  <a:schemeClr val="tx1"/>
                </a:solidFill>
              </a:rPr>
              <a:t>scanpy</a:t>
            </a:r>
            <a:r>
              <a:rPr lang="en-US" sz="1200" dirty="0">
                <a:solidFill>
                  <a:schemeClr val="tx1"/>
                </a:solidFill>
              </a:rPr>
              <a:t> (python university)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B84D8E-A5BB-4FC3-A34A-4632DA064F4A}"/>
              </a:ext>
            </a:extLst>
          </p:cNvPr>
          <p:cNvSpPr/>
          <p:nvPr/>
        </p:nvSpPr>
        <p:spPr>
          <a:xfrm>
            <a:off x="2917060" y="6020704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EAF36-FF54-41E6-9F25-D0D4A67DD4BA}"/>
              </a:ext>
            </a:extLst>
          </p:cNvPr>
          <p:cNvSpPr/>
          <p:nvPr/>
        </p:nvSpPr>
        <p:spPr>
          <a:xfrm>
            <a:off x="370657" y="3039463"/>
            <a:ext cx="801196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CITE-Seq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75AE1F-5BBE-440F-8EAC-711AF597A7C9}"/>
              </a:ext>
            </a:extLst>
          </p:cNvPr>
          <p:cNvSpPr/>
          <p:nvPr/>
        </p:nvSpPr>
        <p:spPr>
          <a:xfrm>
            <a:off x="4604310" y="5091753"/>
            <a:ext cx="606882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CyTOF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C618D8-78FA-4E44-B34D-A3420CE72583}"/>
              </a:ext>
            </a:extLst>
          </p:cNvPr>
          <p:cNvSpPr/>
          <p:nvPr/>
        </p:nvSpPr>
        <p:spPr>
          <a:xfrm>
            <a:off x="6392301" y="3502791"/>
            <a:ext cx="1686328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Spatial Gene Expression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DB76AA-0E6A-4A62-9186-90764B1E3558}"/>
              </a:ext>
            </a:extLst>
          </p:cNvPr>
          <p:cNvSpPr/>
          <p:nvPr/>
        </p:nvSpPr>
        <p:spPr>
          <a:xfrm>
            <a:off x="1651464" y="2692511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Making Shiny data portals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9992C1-712D-4CB5-871F-C95A8CD1DB30}"/>
              </a:ext>
            </a:extLst>
          </p:cNvPr>
          <p:cNvSpPr/>
          <p:nvPr/>
        </p:nvSpPr>
        <p:spPr>
          <a:xfrm>
            <a:off x="7609392" y="2186776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Interactive Visualizations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617511-24AF-4CD6-A9AD-B48A09EAECDC}"/>
              </a:ext>
            </a:extLst>
          </p:cNvPr>
          <p:cNvSpPr/>
          <p:nvPr/>
        </p:nvSpPr>
        <p:spPr>
          <a:xfrm>
            <a:off x="6790267" y="565208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 plotting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2B51A-9AB6-437D-91B1-79057A758B24}"/>
              </a:ext>
            </a:extLst>
          </p:cNvPr>
          <p:cNvSpPr/>
          <p:nvPr/>
        </p:nvSpPr>
        <p:spPr>
          <a:xfrm>
            <a:off x="593652" y="211871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Differential State analysis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AE6BC-79F3-42BC-B4E1-2E85CC4DB48B}"/>
              </a:ext>
            </a:extLst>
          </p:cNvPr>
          <p:cNvSpPr/>
          <p:nvPr/>
        </p:nvSpPr>
        <p:spPr>
          <a:xfrm>
            <a:off x="4892965" y="4426219"/>
            <a:ext cx="1686327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Co-expression networks in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7D0D21-AD78-4649-B89A-55336A98E7E2}"/>
              </a:ext>
            </a:extLst>
          </p:cNvPr>
          <p:cNvSpPr/>
          <p:nvPr/>
        </p:nvSpPr>
        <p:spPr>
          <a:xfrm>
            <a:off x="8078475" y="1777307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Pseudo-alignment</a:t>
            </a:r>
          </a:p>
        </p:txBody>
      </p:sp>
    </p:spTree>
    <p:extLst>
      <p:ext uri="{BB962C8B-B14F-4D97-AF65-F5344CB8AC3E}">
        <p14:creationId xmlns:p14="http://schemas.microsoft.com/office/powerpoint/2010/main" val="200346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358383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71562-04F0-4C9D-A45A-6871F7F8896F}"/>
              </a:ext>
            </a:extLst>
          </p:cNvPr>
          <p:cNvSpPr txBox="1"/>
          <p:nvPr/>
        </p:nvSpPr>
        <p:spPr>
          <a:xfrm>
            <a:off x="-2169" y="30455"/>
            <a:ext cx="347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Differential State Analysis</a:t>
            </a:r>
          </a:p>
        </p:txBody>
      </p:sp>
      <p:pic>
        <p:nvPicPr>
          <p:cNvPr id="2052" name="Picture 4" descr="Plot object">
            <a:extLst>
              <a:ext uri="{FF2B5EF4-FFF2-40B4-BE49-F238E27FC236}">
                <a16:creationId xmlns:a16="http://schemas.microsoft.com/office/drawing/2014/main" id="{58464067-B9EE-46F2-B456-97BB1784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ot object">
            <a:extLst>
              <a:ext uri="{FF2B5EF4-FFF2-40B4-BE49-F238E27FC236}">
                <a16:creationId xmlns:a16="http://schemas.microsoft.com/office/drawing/2014/main" id="{63B3855C-1318-4B71-BC4F-5F42DCF6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B8F46-11AC-4556-943E-3872AE393446}"/>
              </a:ext>
            </a:extLst>
          </p:cNvPr>
          <p:cNvSpPr txBox="1"/>
          <p:nvPr/>
        </p:nvSpPr>
        <p:spPr>
          <a:xfrm>
            <a:off x="154780" y="6365880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http://adsn.ddnetbio.com/</a:t>
            </a:r>
          </a:p>
        </p:txBody>
      </p:sp>
    </p:spTree>
    <p:extLst>
      <p:ext uri="{BB962C8B-B14F-4D97-AF65-F5344CB8AC3E}">
        <p14:creationId xmlns:p14="http://schemas.microsoft.com/office/powerpoint/2010/main" val="269224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71562-04F0-4C9D-A45A-6871F7F8896F}"/>
              </a:ext>
            </a:extLst>
          </p:cNvPr>
          <p:cNvSpPr txBox="1"/>
          <p:nvPr/>
        </p:nvSpPr>
        <p:spPr>
          <a:xfrm>
            <a:off x="-2169" y="30455"/>
            <a:ext cx="347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Differential State Analysis</a:t>
            </a:r>
          </a:p>
        </p:txBody>
      </p:sp>
      <p:pic>
        <p:nvPicPr>
          <p:cNvPr id="2052" name="Picture 4" descr="Plot object">
            <a:extLst>
              <a:ext uri="{FF2B5EF4-FFF2-40B4-BE49-F238E27FC236}">
                <a16:creationId xmlns:a16="http://schemas.microsoft.com/office/drawing/2014/main" id="{58464067-B9EE-46F2-B456-97BB1784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ot object">
            <a:extLst>
              <a:ext uri="{FF2B5EF4-FFF2-40B4-BE49-F238E27FC236}">
                <a16:creationId xmlns:a16="http://schemas.microsoft.com/office/drawing/2014/main" id="{63B3855C-1318-4B71-BC4F-5F42DCF6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377E84-5DE6-48DA-9E64-FC764D35EE6A}"/>
              </a:ext>
            </a:extLst>
          </p:cNvPr>
          <p:cNvSpPr/>
          <p:nvPr/>
        </p:nvSpPr>
        <p:spPr>
          <a:xfrm>
            <a:off x="1903156" y="2486025"/>
            <a:ext cx="7758113" cy="1409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DS Analysis determines the </a:t>
            </a:r>
            <a:r>
              <a:rPr lang="en-US" sz="2800" b="1" dirty="0">
                <a:solidFill>
                  <a:schemeClr val="tx1"/>
                </a:solidFill>
              </a:rPr>
              <a:t>impact of a condition </a:t>
            </a:r>
            <a:r>
              <a:rPr lang="en-US" sz="2800" dirty="0">
                <a:solidFill>
                  <a:schemeClr val="tx1"/>
                </a:solidFill>
              </a:rPr>
              <a:t>on </a:t>
            </a:r>
            <a:r>
              <a:rPr lang="en-US" sz="2800" u="sng" dirty="0">
                <a:solidFill>
                  <a:schemeClr val="tx1"/>
                </a:solidFill>
              </a:rPr>
              <a:t>gene expression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within a cell 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58501-348C-4872-8F90-F2399C014016}"/>
              </a:ext>
            </a:extLst>
          </p:cNvPr>
          <p:cNvSpPr txBox="1"/>
          <p:nvPr/>
        </p:nvSpPr>
        <p:spPr>
          <a:xfrm>
            <a:off x="154780" y="6365880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http://adsn.ddnetbio.com/</a:t>
            </a:r>
          </a:p>
        </p:txBody>
      </p:sp>
    </p:spTree>
    <p:extLst>
      <p:ext uri="{BB962C8B-B14F-4D97-AF65-F5344CB8AC3E}">
        <p14:creationId xmlns:p14="http://schemas.microsoft.com/office/powerpoint/2010/main" val="3068250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71562-04F0-4C9D-A45A-6871F7F8896F}"/>
              </a:ext>
            </a:extLst>
          </p:cNvPr>
          <p:cNvSpPr txBox="1"/>
          <p:nvPr/>
        </p:nvSpPr>
        <p:spPr>
          <a:xfrm>
            <a:off x="-2169" y="30455"/>
            <a:ext cx="347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Differential State Analysis</a:t>
            </a:r>
          </a:p>
        </p:txBody>
      </p:sp>
      <p:pic>
        <p:nvPicPr>
          <p:cNvPr id="2052" name="Picture 4" descr="Plot object">
            <a:extLst>
              <a:ext uri="{FF2B5EF4-FFF2-40B4-BE49-F238E27FC236}">
                <a16:creationId xmlns:a16="http://schemas.microsoft.com/office/drawing/2014/main" id="{58464067-B9EE-46F2-B456-97BB1784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ot object">
            <a:extLst>
              <a:ext uri="{FF2B5EF4-FFF2-40B4-BE49-F238E27FC236}">
                <a16:creationId xmlns:a16="http://schemas.microsoft.com/office/drawing/2014/main" id="{63B3855C-1318-4B71-BC4F-5F42DCF6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377E84-5DE6-48DA-9E64-FC764D35EE6A}"/>
              </a:ext>
            </a:extLst>
          </p:cNvPr>
          <p:cNvSpPr/>
          <p:nvPr/>
        </p:nvSpPr>
        <p:spPr>
          <a:xfrm>
            <a:off x="1903156" y="2486025"/>
            <a:ext cx="7758113" cy="1409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Questions: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What is the impact of AD on specific cell types?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What is the impact of AD across cell types?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58501-348C-4872-8F90-F2399C014016}"/>
              </a:ext>
            </a:extLst>
          </p:cNvPr>
          <p:cNvSpPr txBox="1"/>
          <p:nvPr/>
        </p:nvSpPr>
        <p:spPr>
          <a:xfrm>
            <a:off x="154780" y="6365880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http://adsn.ddnetbio.com/</a:t>
            </a:r>
          </a:p>
        </p:txBody>
      </p:sp>
    </p:spTree>
    <p:extLst>
      <p:ext uri="{BB962C8B-B14F-4D97-AF65-F5344CB8AC3E}">
        <p14:creationId xmlns:p14="http://schemas.microsoft.com/office/powerpoint/2010/main" val="1382145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71562-04F0-4C9D-A45A-6871F7F8896F}"/>
              </a:ext>
            </a:extLst>
          </p:cNvPr>
          <p:cNvSpPr txBox="1"/>
          <p:nvPr/>
        </p:nvSpPr>
        <p:spPr>
          <a:xfrm>
            <a:off x="-2169" y="30455"/>
            <a:ext cx="347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Differential State Analysis</a:t>
            </a:r>
          </a:p>
        </p:txBody>
      </p:sp>
      <p:pic>
        <p:nvPicPr>
          <p:cNvPr id="2052" name="Picture 4" descr="Plot object">
            <a:extLst>
              <a:ext uri="{FF2B5EF4-FFF2-40B4-BE49-F238E27FC236}">
                <a16:creationId xmlns:a16="http://schemas.microsoft.com/office/drawing/2014/main" id="{58464067-B9EE-46F2-B456-97BB1784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ot object">
            <a:extLst>
              <a:ext uri="{FF2B5EF4-FFF2-40B4-BE49-F238E27FC236}">
                <a16:creationId xmlns:a16="http://schemas.microsoft.com/office/drawing/2014/main" id="{63B3855C-1318-4B71-BC4F-5F42DCF6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377E84-5DE6-48DA-9E64-FC764D35EE6A}"/>
              </a:ext>
            </a:extLst>
          </p:cNvPr>
          <p:cNvSpPr/>
          <p:nvPr/>
        </p:nvSpPr>
        <p:spPr>
          <a:xfrm>
            <a:off x="1903156" y="2486025"/>
            <a:ext cx="7758113" cy="1409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Questions: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1"/>
                </a:solidFill>
              </a:rPr>
              <a:t>What is the impact of AD on specific cell types?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What is the impact of AD across cell types?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58501-348C-4872-8F90-F2399C014016}"/>
              </a:ext>
            </a:extLst>
          </p:cNvPr>
          <p:cNvSpPr txBox="1"/>
          <p:nvPr/>
        </p:nvSpPr>
        <p:spPr>
          <a:xfrm>
            <a:off x="154780" y="6365880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http://adsn.ddnetbio.com/</a:t>
            </a:r>
          </a:p>
        </p:txBody>
      </p:sp>
    </p:spTree>
    <p:extLst>
      <p:ext uri="{BB962C8B-B14F-4D97-AF65-F5344CB8AC3E}">
        <p14:creationId xmlns:p14="http://schemas.microsoft.com/office/powerpoint/2010/main" val="3669641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71562-04F0-4C9D-A45A-6871F7F8896F}"/>
              </a:ext>
            </a:extLst>
          </p:cNvPr>
          <p:cNvSpPr txBox="1"/>
          <p:nvPr/>
        </p:nvSpPr>
        <p:spPr>
          <a:xfrm>
            <a:off x="-2169" y="30455"/>
            <a:ext cx="347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Differential State Analysis</a:t>
            </a:r>
          </a:p>
        </p:txBody>
      </p:sp>
      <p:pic>
        <p:nvPicPr>
          <p:cNvPr id="2052" name="Picture 4" descr="Plot object">
            <a:extLst>
              <a:ext uri="{FF2B5EF4-FFF2-40B4-BE49-F238E27FC236}">
                <a16:creationId xmlns:a16="http://schemas.microsoft.com/office/drawing/2014/main" id="{58464067-B9EE-46F2-B456-97BB1784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ot object">
            <a:extLst>
              <a:ext uri="{FF2B5EF4-FFF2-40B4-BE49-F238E27FC236}">
                <a16:creationId xmlns:a16="http://schemas.microsoft.com/office/drawing/2014/main" id="{63B3855C-1318-4B71-BC4F-5F42DCF6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2870"/>
            <a:ext cx="5627433" cy="45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377E84-5DE6-48DA-9E64-FC764D35EE6A}"/>
              </a:ext>
            </a:extLst>
          </p:cNvPr>
          <p:cNvSpPr/>
          <p:nvPr/>
        </p:nvSpPr>
        <p:spPr>
          <a:xfrm>
            <a:off x="1903156" y="2486025"/>
            <a:ext cx="7758113" cy="14097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Questions: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What is the impact of AD on specific cell types?</a:t>
            </a:r>
          </a:p>
          <a:p>
            <a:pPr marL="514350" indent="-514350">
              <a:buAutoNum type="arabicPeriod"/>
            </a:pPr>
            <a:r>
              <a:rPr lang="en-US" sz="2800" b="1" dirty="0">
                <a:solidFill>
                  <a:schemeClr val="tx1"/>
                </a:solidFill>
              </a:rPr>
              <a:t>What is the impact of AD across cell types?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58501-348C-4872-8F90-F2399C014016}"/>
              </a:ext>
            </a:extLst>
          </p:cNvPr>
          <p:cNvSpPr txBox="1"/>
          <p:nvPr/>
        </p:nvSpPr>
        <p:spPr>
          <a:xfrm>
            <a:off x="154780" y="6365880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http://adsn.ddnetbio.com/</a:t>
            </a:r>
          </a:p>
        </p:txBody>
      </p:sp>
    </p:spTree>
    <p:extLst>
      <p:ext uri="{BB962C8B-B14F-4D97-AF65-F5344CB8AC3E}">
        <p14:creationId xmlns:p14="http://schemas.microsoft.com/office/powerpoint/2010/main" val="2850482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C21547-113F-4493-8D46-21724627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1" y="1368032"/>
            <a:ext cx="10999237" cy="41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D78194-A9E9-4A8F-B9D7-09451A9C9269}"/>
              </a:ext>
            </a:extLst>
          </p:cNvPr>
          <p:cNvSpPr txBox="1"/>
          <p:nvPr/>
        </p:nvSpPr>
        <p:spPr>
          <a:xfrm>
            <a:off x="-2169" y="30455"/>
            <a:ext cx="347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Differential State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3C336-C483-47A4-8756-C889C0AD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499570"/>
            <a:ext cx="10677525" cy="38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2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4BDAA-8915-4D84-9699-E25432BAB394}"/>
              </a:ext>
            </a:extLst>
          </p:cNvPr>
          <p:cNvSpPr txBox="1"/>
          <p:nvPr/>
        </p:nvSpPr>
        <p:spPr>
          <a:xfrm>
            <a:off x="-2169" y="30455"/>
            <a:ext cx="347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Differential State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C0401-8293-4B59-AFCC-52A174528476}"/>
              </a:ext>
            </a:extLst>
          </p:cNvPr>
          <p:cNvSpPr txBox="1"/>
          <p:nvPr/>
        </p:nvSpPr>
        <p:spPr>
          <a:xfrm>
            <a:off x="2114550" y="2066925"/>
            <a:ext cx="9258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to perform Differential State Analysis: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Typical DGE </a:t>
            </a:r>
            <a:r>
              <a:rPr lang="en-US" sz="3200" dirty="0" err="1"/>
              <a:t>scRNA</a:t>
            </a:r>
            <a:r>
              <a:rPr lang="en-US" sz="3200" dirty="0"/>
              <a:t>-Seq DGE analysis using Seurat</a:t>
            </a:r>
          </a:p>
          <a:p>
            <a:pPr marL="285750" indent="-285750">
              <a:buFontTx/>
              <a:buChar char="-"/>
            </a:pPr>
            <a:r>
              <a:rPr lang="en-US" sz="3200" dirty="0" err="1"/>
              <a:t>Pseudobulk</a:t>
            </a:r>
            <a:r>
              <a:rPr lang="en-US" sz="3200" dirty="0"/>
              <a:t> analysis with muscat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Graph signal analysis using MELD</a:t>
            </a:r>
          </a:p>
        </p:txBody>
      </p:sp>
    </p:spTree>
    <p:extLst>
      <p:ext uri="{BB962C8B-B14F-4D97-AF65-F5344CB8AC3E}">
        <p14:creationId xmlns:p14="http://schemas.microsoft.com/office/powerpoint/2010/main" val="3153823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4BDAA-8915-4D84-9699-E25432BAB394}"/>
              </a:ext>
            </a:extLst>
          </p:cNvPr>
          <p:cNvSpPr txBox="1"/>
          <p:nvPr/>
        </p:nvSpPr>
        <p:spPr>
          <a:xfrm>
            <a:off x="-2169" y="30455"/>
            <a:ext cx="347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Differential State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C0401-8293-4B59-AFCC-52A174528476}"/>
              </a:ext>
            </a:extLst>
          </p:cNvPr>
          <p:cNvSpPr txBox="1"/>
          <p:nvPr/>
        </p:nvSpPr>
        <p:spPr>
          <a:xfrm>
            <a:off x="2114550" y="2066925"/>
            <a:ext cx="9258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to perform Differential State Analysis:</a:t>
            </a:r>
          </a:p>
          <a:p>
            <a:pPr marL="285750" indent="-285750">
              <a:buFontTx/>
              <a:buChar char="-"/>
            </a:pPr>
            <a:r>
              <a:rPr lang="en-US" sz="3200" b="1" dirty="0"/>
              <a:t>Typical DGE </a:t>
            </a:r>
            <a:r>
              <a:rPr lang="en-US" sz="3200" b="1" dirty="0" err="1"/>
              <a:t>scRNA</a:t>
            </a:r>
            <a:r>
              <a:rPr lang="en-US" sz="3200" b="1" dirty="0"/>
              <a:t>-Seq DGE analysis using Seurat</a:t>
            </a:r>
          </a:p>
          <a:p>
            <a:pPr marL="285750" indent="-285750">
              <a:buFontTx/>
              <a:buChar char="-"/>
            </a:pPr>
            <a:r>
              <a:rPr lang="en-US" sz="3200" b="1" dirty="0" err="1"/>
              <a:t>Pseudobulk</a:t>
            </a:r>
            <a:r>
              <a:rPr lang="en-US" sz="3200" b="1" dirty="0"/>
              <a:t> analysis with muscat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Graph signal analysis using MELD</a:t>
            </a:r>
          </a:p>
        </p:txBody>
      </p:sp>
    </p:spTree>
    <p:extLst>
      <p:ext uri="{BB962C8B-B14F-4D97-AF65-F5344CB8AC3E}">
        <p14:creationId xmlns:p14="http://schemas.microsoft.com/office/powerpoint/2010/main" val="1099484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5A8952EB-2A20-4CFC-BADF-C3A45A9EBE48}"/>
              </a:ext>
            </a:extLst>
          </p:cNvPr>
          <p:cNvSpPr/>
          <p:nvPr/>
        </p:nvSpPr>
        <p:spPr>
          <a:xfrm>
            <a:off x="15192" y="237484"/>
            <a:ext cx="11851689" cy="653061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0F5967-FC8E-4C3B-BCBB-06C4451183AB}"/>
              </a:ext>
            </a:extLst>
          </p:cNvPr>
          <p:cNvGrpSpPr/>
          <p:nvPr/>
        </p:nvGrpSpPr>
        <p:grpSpPr>
          <a:xfrm>
            <a:off x="1903961" y="1152681"/>
            <a:ext cx="5500015" cy="1103212"/>
            <a:chOff x="927417" y="2146979"/>
            <a:chExt cx="6634958" cy="14129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5D3D31-DF87-4D3E-AF40-D78504F25BC7}"/>
                </a:ext>
              </a:extLst>
            </p:cNvPr>
            <p:cNvSpPr/>
            <p:nvPr/>
          </p:nvSpPr>
          <p:spPr>
            <a:xfrm>
              <a:off x="927417" y="2146979"/>
              <a:ext cx="6634958" cy="1412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353CE8-2E18-442F-A238-2793B2874732}"/>
                </a:ext>
              </a:extLst>
            </p:cNvPr>
            <p:cNvGrpSpPr/>
            <p:nvPr/>
          </p:nvGrpSpPr>
          <p:grpSpPr>
            <a:xfrm>
              <a:off x="1197375" y="2343861"/>
              <a:ext cx="5991501" cy="1040956"/>
              <a:chOff x="76199" y="1083792"/>
              <a:chExt cx="11867355" cy="19186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21D12E-3DD0-4183-AC90-0E563F02FAB0}"/>
                  </a:ext>
                </a:extLst>
              </p:cNvPr>
              <p:cNvSpPr/>
              <p:nvPr/>
            </p:nvSpPr>
            <p:spPr>
              <a:xfrm>
                <a:off x="1786455" y="1205451"/>
                <a:ext cx="620388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QC</a:t>
                </a: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D6CE39D2-7AF1-4AEF-A34B-E118CAE0D6A5}"/>
                  </a:ext>
                </a:extLst>
              </p:cNvPr>
              <p:cNvSpPr/>
              <p:nvPr/>
            </p:nvSpPr>
            <p:spPr>
              <a:xfrm>
                <a:off x="2588350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1A4F90-23D1-48D7-B123-5B990264B208}"/>
                  </a:ext>
                </a:extLst>
              </p:cNvPr>
              <p:cNvSpPr/>
              <p:nvPr/>
            </p:nvSpPr>
            <p:spPr>
              <a:xfrm>
                <a:off x="3087183" y="1083792"/>
                <a:ext cx="116988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Normalize &amp; Scale 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30EB02D-4BAC-485E-A814-A2E5A3E6E760}"/>
                  </a:ext>
                </a:extLst>
              </p:cNvPr>
              <p:cNvSpPr/>
              <p:nvPr/>
            </p:nvSpPr>
            <p:spPr>
              <a:xfrm>
                <a:off x="7236476" y="1083792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Clustering</a:t>
                </a: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382C4BD8-C848-4E37-BAF6-39B4E07183F8}"/>
                  </a:ext>
                </a:extLst>
              </p:cNvPr>
              <p:cNvSpPr/>
              <p:nvPr/>
            </p:nvSpPr>
            <p:spPr>
              <a:xfrm>
                <a:off x="673436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F4B13E-B15C-4656-8F5D-08FB166BF706}"/>
                  </a:ext>
                </a:extLst>
              </p:cNvPr>
              <p:cNvSpPr/>
              <p:nvPr/>
            </p:nvSpPr>
            <p:spPr>
              <a:xfrm>
                <a:off x="9534663" y="1083793"/>
                <a:ext cx="2408891" cy="1917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Advanced: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Marker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Type Identification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Sub-clustering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Trajectories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Cycle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DGE</a:t>
                </a:r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7A442013-E6B1-43EA-ACF6-249A7267C2A2}"/>
                  </a:ext>
                </a:extLst>
              </p:cNvPr>
              <p:cNvSpPr/>
              <p:nvPr/>
            </p:nvSpPr>
            <p:spPr>
              <a:xfrm>
                <a:off x="443110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5E57BA6-5E53-4A2E-B9D7-D611F112AFD8}"/>
                  </a:ext>
                </a:extLst>
              </p:cNvPr>
              <p:cNvSpPr/>
              <p:nvPr/>
            </p:nvSpPr>
            <p:spPr>
              <a:xfrm>
                <a:off x="4933757" y="1083792"/>
                <a:ext cx="161909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PCA &amp; Nearest Neighbor Graph</a:t>
                </a:r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56833327-1A8B-4F8D-BEC6-C2A8FB241058}"/>
                  </a:ext>
                </a:extLst>
              </p:cNvPr>
              <p:cNvSpPr/>
              <p:nvPr/>
            </p:nvSpPr>
            <p:spPr>
              <a:xfrm>
                <a:off x="9032761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65C4D6-47D3-4FB9-8ECF-7BE7BEBB73D3}"/>
                  </a:ext>
                </a:extLst>
              </p:cNvPr>
              <p:cNvSpPr/>
              <p:nvPr/>
            </p:nvSpPr>
            <p:spPr>
              <a:xfrm>
                <a:off x="7243441" y="2198707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Low Dimensional Embedding</a:t>
                </a:r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9E510180-B63D-4299-AB70-1B4F9725CEA6}"/>
                  </a:ext>
                </a:extLst>
              </p:cNvPr>
              <p:cNvSpPr/>
              <p:nvPr/>
            </p:nvSpPr>
            <p:spPr>
              <a:xfrm rot="2700000">
                <a:off x="6749787" y="2108098"/>
                <a:ext cx="318934" cy="180133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7BBE2C3-DD1A-4C47-8169-681A5FF248A0}"/>
                  </a:ext>
                </a:extLst>
              </p:cNvPr>
              <p:cNvSpPr/>
              <p:nvPr/>
            </p:nvSpPr>
            <p:spPr>
              <a:xfrm>
                <a:off x="9032761" y="2506881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E0D8FA-7F1D-4BC5-A527-65845C49A3BD}"/>
                  </a:ext>
                </a:extLst>
              </p:cNvPr>
              <p:cNvSpPr/>
              <p:nvPr/>
            </p:nvSpPr>
            <p:spPr>
              <a:xfrm>
                <a:off x="76199" y="1205450"/>
                <a:ext cx="1034591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Load Data</a:t>
                </a: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EAC097B6-DBFD-4510-83B7-F6B3D7B28B13}"/>
                  </a:ext>
                </a:extLst>
              </p:cNvPr>
              <p:cNvSpPr/>
              <p:nvPr/>
            </p:nvSpPr>
            <p:spPr>
              <a:xfrm>
                <a:off x="1299773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8A9C6D-28E9-4412-A656-DA5923DE2A55}"/>
              </a:ext>
            </a:extLst>
          </p:cNvPr>
          <p:cNvSpPr txBox="1"/>
          <p:nvPr/>
        </p:nvSpPr>
        <p:spPr>
          <a:xfrm>
            <a:off x="-2169" y="30455"/>
            <a:ext cx="3246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Single-Cell Universe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4A2F25-2E1A-411F-BC8E-F4DE2B32253F}"/>
              </a:ext>
            </a:extLst>
          </p:cNvPr>
          <p:cNvSpPr/>
          <p:nvPr/>
        </p:nvSpPr>
        <p:spPr>
          <a:xfrm>
            <a:off x="9985587" y="1852880"/>
            <a:ext cx="1054037" cy="5613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Multimodal Analysis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1D1C9D-6387-496C-AA17-2FC889A86C0B}"/>
              </a:ext>
            </a:extLst>
          </p:cNvPr>
          <p:cNvSpPr/>
          <p:nvPr/>
        </p:nvSpPr>
        <p:spPr>
          <a:xfrm>
            <a:off x="831898" y="3618681"/>
            <a:ext cx="1054037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Perturb-Seq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CFDB0D-49AA-46B2-BE3B-A74B19D42591}"/>
              </a:ext>
            </a:extLst>
          </p:cNvPr>
          <p:cNvSpPr/>
          <p:nvPr/>
        </p:nvSpPr>
        <p:spPr>
          <a:xfrm>
            <a:off x="2272845" y="5338363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scATAC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96093-42A3-48A6-B0FF-4ACF18B52254}"/>
              </a:ext>
            </a:extLst>
          </p:cNvPr>
          <p:cNvSpPr/>
          <p:nvPr/>
        </p:nvSpPr>
        <p:spPr>
          <a:xfrm>
            <a:off x="3134847" y="2754756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CNV Infer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EF410-64E4-4682-9B96-60E651D7EEA0}"/>
              </a:ext>
            </a:extLst>
          </p:cNvPr>
          <p:cNvSpPr/>
          <p:nvPr/>
        </p:nvSpPr>
        <p:spPr>
          <a:xfrm>
            <a:off x="3401655" y="4454072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Reference mapping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1FC25-2EB8-4B9F-B6A6-27291B01D2D2}"/>
              </a:ext>
            </a:extLst>
          </p:cNvPr>
          <p:cNvSpPr/>
          <p:nvPr/>
        </p:nvSpPr>
        <p:spPr>
          <a:xfrm>
            <a:off x="4759093" y="3599313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Graph signal processing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67FB0-D801-465B-A332-9ABE8078290E}"/>
              </a:ext>
            </a:extLst>
          </p:cNvPr>
          <p:cNvSpPr/>
          <p:nvPr/>
        </p:nvSpPr>
        <p:spPr>
          <a:xfrm>
            <a:off x="5636035" y="4990489"/>
            <a:ext cx="1220742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DB233F-CB32-4076-B5DD-13B478CD20A6}"/>
              </a:ext>
            </a:extLst>
          </p:cNvPr>
          <p:cNvSpPr/>
          <p:nvPr/>
        </p:nvSpPr>
        <p:spPr>
          <a:xfrm>
            <a:off x="7674946" y="2849691"/>
            <a:ext cx="1424665" cy="3983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Batch correction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6645D-1D68-4019-B8A0-C19EEDBCE51A}"/>
              </a:ext>
            </a:extLst>
          </p:cNvPr>
          <p:cNvSpPr/>
          <p:nvPr/>
        </p:nvSpPr>
        <p:spPr>
          <a:xfrm>
            <a:off x="6897059" y="4035880"/>
            <a:ext cx="142466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Single-Cell CRISPR Screening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0F921D-6D19-49BB-80D8-2354E74701E2}"/>
              </a:ext>
            </a:extLst>
          </p:cNvPr>
          <p:cNvSpPr/>
          <p:nvPr/>
        </p:nvSpPr>
        <p:spPr>
          <a:xfrm>
            <a:off x="7609392" y="4816627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NN-based cell classification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E130FD-4B11-48C6-8511-9A2D940F64C2}"/>
              </a:ext>
            </a:extLst>
          </p:cNvPr>
          <p:cNvSpPr/>
          <p:nvPr/>
        </p:nvSpPr>
        <p:spPr>
          <a:xfrm>
            <a:off x="9371525" y="3697699"/>
            <a:ext cx="1613635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TCR/BCR clonal analysis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8DAE7A-ACF8-4A5D-AD49-E7EF08F1E19B}"/>
              </a:ext>
            </a:extLst>
          </p:cNvPr>
          <p:cNvSpPr/>
          <p:nvPr/>
        </p:nvSpPr>
        <p:spPr>
          <a:xfrm>
            <a:off x="4867024" y="5929593"/>
            <a:ext cx="1613635" cy="32172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Doublet-detection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D8DFF1-365F-4608-A17B-E691D3A9415E}"/>
              </a:ext>
            </a:extLst>
          </p:cNvPr>
          <p:cNvSpPr/>
          <p:nvPr/>
        </p:nvSpPr>
        <p:spPr>
          <a:xfrm>
            <a:off x="2741613" y="3547762"/>
            <a:ext cx="1613635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Cell-interaction inference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300A4-4891-43DA-B685-EB23A8461749}"/>
              </a:ext>
            </a:extLst>
          </p:cNvPr>
          <p:cNvSpPr/>
          <p:nvPr/>
        </p:nvSpPr>
        <p:spPr>
          <a:xfrm>
            <a:off x="1061352" y="4555918"/>
            <a:ext cx="1613635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Velocity analysis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9ED9492-F0B8-4495-BC9F-79C511844E8E}"/>
              </a:ext>
            </a:extLst>
          </p:cNvPr>
          <p:cNvSpPr/>
          <p:nvPr/>
        </p:nvSpPr>
        <p:spPr>
          <a:xfrm>
            <a:off x="5360079" y="2687238"/>
            <a:ext cx="1324578" cy="51499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Pseudo-bulk analysis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F94416-367F-4E40-A1A7-267DACA59428}"/>
              </a:ext>
            </a:extLst>
          </p:cNvPr>
          <p:cNvSpPr/>
          <p:nvPr/>
        </p:nvSpPr>
        <p:spPr>
          <a:xfrm>
            <a:off x="9930286" y="2522194"/>
            <a:ext cx="1664407" cy="4988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Weighted Nearest Neighbors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79F20A-CE31-44AC-B5D3-26B998361D33}"/>
              </a:ext>
            </a:extLst>
          </p:cNvPr>
          <p:cNvSpPr/>
          <p:nvPr/>
        </p:nvSpPr>
        <p:spPr>
          <a:xfrm>
            <a:off x="8873656" y="4384402"/>
            <a:ext cx="1424665" cy="265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Tree inference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785BB2-B18A-4B70-AB14-AB122FEE6B95}"/>
              </a:ext>
            </a:extLst>
          </p:cNvPr>
          <p:cNvSpPr/>
          <p:nvPr/>
        </p:nvSpPr>
        <p:spPr>
          <a:xfrm>
            <a:off x="8370230" y="643520"/>
            <a:ext cx="1778205" cy="4368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Independent Component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0BF1FC-8E0E-45BF-806A-48284B94DBE0}"/>
              </a:ext>
            </a:extLst>
          </p:cNvPr>
          <p:cNvSpPr/>
          <p:nvPr/>
        </p:nvSpPr>
        <p:spPr>
          <a:xfrm>
            <a:off x="8059740" y="1333596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Force-directed graphs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673D89-B282-4ECD-BF2D-C86BB323B40B}"/>
              </a:ext>
            </a:extLst>
          </p:cNvPr>
          <p:cNvSpPr/>
          <p:nvPr/>
        </p:nvSpPr>
        <p:spPr>
          <a:xfrm>
            <a:off x="485656" y="5243655"/>
            <a:ext cx="1471688" cy="461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Scran/</a:t>
            </a:r>
            <a:r>
              <a:rPr lang="en-US" sz="1200" dirty="0" err="1">
                <a:solidFill>
                  <a:schemeClr val="tx1"/>
                </a:solidFill>
              </a:rPr>
              <a:t>scanpy</a:t>
            </a:r>
            <a:r>
              <a:rPr lang="en-US" sz="1200" dirty="0">
                <a:solidFill>
                  <a:schemeClr val="tx1"/>
                </a:solidFill>
              </a:rPr>
              <a:t> (python university)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B84D8E-A5BB-4FC3-A34A-4632DA064F4A}"/>
              </a:ext>
            </a:extLst>
          </p:cNvPr>
          <p:cNvSpPr/>
          <p:nvPr/>
        </p:nvSpPr>
        <p:spPr>
          <a:xfrm>
            <a:off x="2917060" y="6020704"/>
            <a:ext cx="1054037" cy="36695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EAF36-FF54-41E6-9F25-D0D4A67DD4BA}"/>
              </a:ext>
            </a:extLst>
          </p:cNvPr>
          <p:cNvSpPr/>
          <p:nvPr/>
        </p:nvSpPr>
        <p:spPr>
          <a:xfrm>
            <a:off x="370657" y="3039463"/>
            <a:ext cx="801196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CITE-Seq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75AE1F-5BBE-440F-8EAC-711AF597A7C9}"/>
              </a:ext>
            </a:extLst>
          </p:cNvPr>
          <p:cNvSpPr/>
          <p:nvPr/>
        </p:nvSpPr>
        <p:spPr>
          <a:xfrm>
            <a:off x="4604310" y="5091753"/>
            <a:ext cx="606882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CyTOF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C618D8-78FA-4E44-B34D-A3420CE72583}"/>
              </a:ext>
            </a:extLst>
          </p:cNvPr>
          <p:cNvSpPr/>
          <p:nvPr/>
        </p:nvSpPr>
        <p:spPr>
          <a:xfrm>
            <a:off x="6392301" y="3502791"/>
            <a:ext cx="1686328" cy="30380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Spatial Gene Expression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DB76AA-0E6A-4A62-9186-90764B1E3558}"/>
              </a:ext>
            </a:extLst>
          </p:cNvPr>
          <p:cNvSpPr/>
          <p:nvPr/>
        </p:nvSpPr>
        <p:spPr>
          <a:xfrm>
            <a:off x="1651464" y="2692511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Making Shiny data portals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79992C1-712D-4CB5-871F-C95A8CD1DB30}"/>
              </a:ext>
            </a:extLst>
          </p:cNvPr>
          <p:cNvSpPr/>
          <p:nvPr/>
        </p:nvSpPr>
        <p:spPr>
          <a:xfrm>
            <a:off x="7609392" y="2186776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Interactive Visualizations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617511-24AF-4CD6-A9AD-B48A09EAECDC}"/>
              </a:ext>
            </a:extLst>
          </p:cNvPr>
          <p:cNvSpPr/>
          <p:nvPr/>
        </p:nvSpPr>
        <p:spPr>
          <a:xfrm>
            <a:off x="6790267" y="565208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 plotting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682B51A-9AB6-437D-91B1-79057A758B24}"/>
              </a:ext>
            </a:extLst>
          </p:cNvPr>
          <p:cNvSpPr/>
          <p:nvPr/>
        </p:nvSpPr>
        <p:spPr>
          <a:xfrm>
            <a:off x="593652" y="2118719"/>
            <a:ext cx="1138884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Differential State analysis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AE6BC-79F3-42BC-B4E1-2E85CC4DB48B}"/>
              </a:ext>
            </a:extLst>
          </p:cNvPr>
          <p:cNvSpPr/>
          <p:nvPr/>
        </p:nvSpPr>
        <p:spPr>
          <a:xfrm>
            <a:off x="4892965" y="4426219"/>
            <a:ext cx="1686327" cy="4632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Co-expression networks in </a:t>
            </a:r>
            <a:r>
              <a:rPr lang="en-US" sz="1200" dirty="0" err="1">
                <a:solidFill>
                  <a:schemeClr val="tx1"/>
                </a:solidFill>
              </a:rPr>
              <a:t>scRNA</a:t>
            </a:r>
            <a:r>
              <a:rPr lang="en-US" sz="1200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7D0D21-AD78-4649-B89A-55336A98E7E2}"/>
              </a:ext>
            </a:extLst>
          </p:cNvPr>
          <p:cNvSpPr/>
          <p:nvPr/>
        </p:nvSpPr>
        <p:spPr>
          <a:xfrm>
            <a:off x="8078475" y="1777307"/>
            <a:ext cx="1896417" cy="3011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Pseudo-alignment</a:t>
            </a:r>
          </a:p>
        </p:txBody>
      </p:sp>
    </p:spTree>
    <p:extLst>
      <p:ext uri="{BB962C8B-B14F-4D97-AF65-F5344CB8AC3E}">
        <p14:creationId xmlns:p14="http://schemas.microsoft.com/office/powerpoint/2010/main" val="173202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234784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EC8F0A-C5F3-447A-8266-7E8E228951D4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23803-F418-4899-9E96-46B5C330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354"/>
            <a:ext cx="12192000" cy="5099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03DB05-F1F1-422C-A45A-C80178951430}"/>
              </a:ext>
            </a:extLst>
          </p:cNvPr>
          <p:cNvSpPr txBox="1"/>
          <p:nvPr/>
        </p:nvSpPr>
        <p:spPr>
          <a:xfrm>
            <a:off x="0" y="6458213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https://www.krishnaswamylab.org/</a:t>
            </a:r>
          </a:p>
        </p:txBody>
      </p:sp>
    </p:spTree>
    <p:extLst>
      <p:ext uri="{BB962C8B-B14F-4D97-AF65-F5344CB8AC3E}">
        <p14:creationId xmlns:p14="http://schemas.microsoft.com/office/powerpoint/2010/main" val="54694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E6506E-4B8B-443D-BC7C-68D21476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3" y="185316"/>
            <a:ext cx="12050807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7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2CDE21-579F-4E52-B03F-6678E23D7B5D}"/>
              </a:ext>
            </a:extLst>
          </p:cNvPr>
          <p:cNvGrpSpPr/>
          <p:nvPr/>
        </p:nvGrpSpPr>
        <p:grpSpPr>
          <a:xfrm>
            <a:off x="1266825" y="962597"/>
            <a:ext cx="10414793" cy="4932805"/>
            <a:chOff x="1624807" y="1311289"/>
            <a:chExt cx="8942386" cy="4235422"/>
          </a:xfrm>
        </p:grpSpPr>
        <p:pic>
          <p:nvPicPr>
            <p:cNvPr id="7170" name="Picture 2" descr="Fig. 2">
              <a:extLst>
                <a:ext uri="{FF2B5EF4-FFF2-40B4-BE49-F238E27FC236}">
                  <a16:creationId xmlns:a16="http://schemas.microsoft.com/office/drawing/2014/main" id="{9E5F1F10-FFDD-4B9E-8C36-70BB384DD4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92" b="65278"/>
            <a:stretch/>
          </p:blipFill>
          <p:spPr bwMode="auto">
            <a:xfrm>
              <a:off x="1624807" y="1311289"/>
              <a:ext cx="8942386" cy="4235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7367417-2819-467F-B27E-89CA5B5241F7}"/>
                </a:ext>
              </a:extLst>
            </p:cNvPr>
            <p:cNvSpPr/>
            <p:nvPr/>
          </p:nvSpPr>
          <p:spPr>
            <a:xfrm>
              <a:off x="4324350" y="4019550"/>
              <a:ext cx="1771650" cy="1527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B37BA1-71CF-453C-A229-04FA32F29146}"/>
              </a:ext>
            </a:extLst>
          </p:cNvPr>
          <p:cNvSpPr txBox="1"/>
          <p:nvPr/>
        </p:nvSpPr>
        <p:spPr>
          <a:xfrm>
            <a:off x="0" y="642711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Moon, K.R., van Dijk, D., Wang, Z. et al. Visualizing structure and transitions in high-dimensional biological data. Nat </a:t>
            </a:r>
            <a:r>
              <a:rPr lang="en-US" sz="1100" dirty="0" err="1"/>
              <a:t>Biotechnol</a:t>
            </a:r>
            <a:r>
              <a:rPr lang="en-US" sz="1100" dirty="0"/>
              <a:t> 37, 1482–1492 (2019). https://doi.org/10.1038/s41587-019-0336-3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E72A3-48A3-4529-B7BE-661314AE24B7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952891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B37BA1-71CF-453C-A229-04FA32F29146}"/>
              </a:ext>
            </a:extLst>
          </p:cNvPr>
          <p:cNvSpPr txBox="1"/>
          <p:nvPr/>
        </p:nvSpPr>
        <p:spPr>
          <a:xfrm>
            <a:off x="0" y="642711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Moon, K.R., van Dijk, D., Wang, Z. et al. Visualizing structure and transitions in high-dimensional biological data. Nat </a:t>
            </a:r>
            <a:r>
              <a:rPr lang="en-US" sz="1100" dirty="0" err="1"/>
              <a:t>Biotechnol</a:t>
            </a:r>
            <a:r>
              <a:rPr lang="en-US" sz="1100" dirty="0"/>
              <a:t> 37, 1482–1492 (2019). https://doi.org/10.1038/s41587-019-0336-3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1F769-0ED6-4D5B-99EF-273E590B3DD3}"/>
              </a:ext>
            </a:extLst>
          </p:cNvPr>
          <p:cNvGrpSpPr/>
          <p:nvPr/>
        </p:nvGrpSpPr>
        <p:grpSpPr>
          <a:xfrm>
            <a:off x="2715419" y="219074"/>
            <a:ext cx="6761161" cy="5791931"/>
            <a:chOff x="2715419" y="219074"/>
            <a:chExt cx="6761161" cy="5791931"/>
          </a:xfrm>
        </p:grpSpPr>
        <p:pic>
          <p:nvPicPr>
            <p:cNvPr id="16386" name="Picture 2" descr="Fig. 2">
              <a:extLst>
                <a:ext uri="{FF2B5EF4-FFF2-40B4-BE49-F238E27FC236}">
                  <a16:creationId xmlns:a16="http://schemas.microsoft.com/office/drawing/2014/main" id="{E6457E1F-4D22-4EB7-8425-4EBE4E2295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" r="48105" b="35555"/>
            <a:stretch/>
          </p:blipFill>
          <p:spPr bwMode="auto">
            <a:xfrm>
              <a:off x="2715419" y="219074"/>
              <a:ext cx="6761161" cy="5726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38DAC1-EFC8-467B-852D-A6DFD48E72D7}"/>
                </a:ext>
              </a:extLst>
            </p:cNvPr>
            <p:cNvSpPr/>
            <p:nvPr/>
          </p:nvSpPr>
          <p:spPr>
            <a:xfrm>
              <a:off x="4657725" y="5580118"/>
              <a:ext cx="72390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9143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DB37BA1-71CF-453C-A229-04FA32F29146}"/>
              </a:ext>
            </a:extLst>
          </p:cNvPr>
          <p:cNvSpPr txBox="1"/>
          <p:nvPr/>
        </p:nvSpPr>
        <p:spPr>
          <a:xfrm>
            <a:off x="0" y="642711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Moon, K.R., van Dijk, D., Wang, Z. et al. Visualizing structure and transitions in high-dimensional biological data. Nat </a:t>
            </a:r>
            <a:r>
              <a:rPr lang="en-US" sz="1100" dirty="0" err="1"/>
              <a:t>Biotechnol</a:t>
            </a:r>
            <a:r>
              <a:rPr lang="en-US" sz="1100" dirty="0"/>
              <a:t> 37, 1482–1492 (2019). https://doi.org/10.1038/s41587-019-0336-3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1F769-0ED6-4D5B-99EF-273E590B3DD3}"/>
              </a:ext>
            </a:extLst>
          </p:cNvPr>
          <p:cNvGrpSpPr/>
          <p:nvPr/>
        </p:nvGrpSpPr>
        <p:grpSpPr>
          <a:xfrm>
            <a:off x="2715419" y="219074"/>
            <a:ext cx="6761161" cy="5791931"/>
            <a:chOff x="2715419" y="219074"/>
            <a:chExt cx="6761161" cy="5791931"/>
          </a:xfrm>
        </p:grpSpPr>
        <p:pic>
          <p:nvPicPr>
            <p:cNvPr id="16386" name="Picture 2" descr="Fig. 2">
              <a:extLst>
                <a:ext uri="{FF2B5EF4-FFF2-40B4-BE49-F238E27FC236}">
                  <a16:creationId xmlns:a16="http://schemas.microsoft.com/office/drawing/2014/main" id="{E6457E1F-4D22-4EB7-8425-4EBE4E2295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" r="48105" b="35555"/>
            <a:stretch/>
          </p:blipFill>
          <p:spPr bwMode="auto">
            <a:xfrm>
              <a:off x="2715419" y="219074"/>
              <a:ext cx="6761161" cy="5726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38DAC1-EFC8-467B-852D-A6DFD48E72D7}"/>
                </a:ext>
              </a:extLst>
            </p:cNvPr>
            <p:cNvSpPr/>
            <p:nvPr/>
          </p:nvSpPr>
          <p:spPr>
            <a:xfrm>
              <a:off x="4657725" y="5580118"/>
              <a:ext cx="723900" cy="430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8C15B4-5A5F-4BAA-98A5-2847819D127B}"/>
              </a:ext>
            </a:extLst>
          </p:cNvPr>
          <p:cNvSpPr txBox="1"/>
          <p:nvPr/>
        </p:nvSpPr>
        <p:spPr>
          <a:xfrm>
            <a:off x="5667375" y="271300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2048351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8FDDF75-11B3-46EF-BC9C-CBDCCFCD8C62}"/>
              </a:ext>
            </a:extLst>
          </p:cNvPr>
          <p:cNvGrpSpPr/>
          <p:nvPr/>
        </p:nvGrpSpPr>
        <p:grpSpPr>
          <a:xfrm>
            <a:off x="3544094" y="0"/>
            <a:ext cx="5247480" cy="6858000"/>
            <a:chOff x="3544094" y="0"/>
            <a:chExt cx="5247480" cy="6858000"/>
          </a:xfrm>
        </p:grpSpPr>
        <p:pic>
          <p:nvPicPr>
            <p:cNvPr id="17410" name="Picture 2" descr="Fig. 2">
              <a:extLst>
                <a:ext uri="{FF2B5EF4-FFF2-40B4-BE49-F238E27FC236}">
                  <a16:creationId xmlns:a16="http://schemas.microsoft.com/office/drawing/2014/main" id="{55DB26BA-BC99-4C21-BF66-FDC8F1121F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234"/>
            <a:stretch/>
          </p:blipFill>
          <p:spPr bwMode="auto">
            <a:xfrm>
              <a:off x="3544094" y="0"/>
              <a:ext cx="5103812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BD552A-D324-4F6C-BAC5-14B428CF82EA}"/>
                </a:ext>
              </a:extLst>
            </p:cNvPr>
            <p:cNvSpPr/>
            <p:nvPr/>
          </p:nvSpPr>
          <p:spPr>
            <a:xfrm>
              <a:off x="8096249" y="5762625"/>
              <a:ext cx="695325" cy="495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22AB42-5FCF-4B7E-B9DF-CCF655BC2F2D}"/>
              </a:ext>
            </a:extLst>
          </p:cNvPr>
          <p:cNvSpPr txBox="1"/>
          <p:nvPr/>
        </p:nvSpPr>
        <p:spPr>
          <a:xfrm>
            <a:off x="0" y="6457890"/>
            <a:ext cx="54673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Moon, K.R., van Dijk, D., Wang, Z. et al. Visualizing structure and transitions in high-dimensional biological data. Nat </a:t>
            </a:r>
            <a:r>
              <a:rPr lang="en-US" sz="1000" dirty="0" err="1"/>
              <a:t>Biotechnol</a:t>
            </a:r>
            <a:r>
              <a:rPr lang="en-US" sz="1000" dirty="0"/>
              <a:t> 37, 1482–1492 (2019). https://doi.org/10.1038/s41587-019-0336-3</a:t>
            </a:r>
          </a:p>
        </p:txBody>
      </p:sp>
    </p:spTree>
    <p:extLst>
      <p:ext uri="{BB962C8B-B14F-4D97-AF65-F5344CB8AC3E}">
        <p14:creationId xmlns:p14="http://schemas.microsoft.com/office/powerpoint/2010/main" val="2056915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F446-AC36-482C-B99E-DB967E6E2217}"/>
              </a:ext>
            </a:extLst>
          </p:cNvPr>
          <p:cNvSpPr/>
          <p:nvPr/>
        </p:nvSpPr>
        <p:spPr>
          <a:xfrm>
            <a:off x="6095206" y="0"/>
            <a:ext cx="5496719" cy="4991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</p:spTree>
    <p:extLst>
      <p:ext uri="{BB962C8B-B14F-4D97-AF65-F5344CB8AC3E}">
        <p14:creationId xmlns:p14="http://schemas.microsoft.com/office/powerpoint/2010/main" val="2438293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Fig. 2">
            <a:extLst>
              <a:ext uri="{FF2B5EF4-FFF2-40B4-BE49-F238E27FC236}">
                <a16:creationId xmlns:a16="http://schemas.microsoft.com/office/drawing/2014/main" id="{4D967521-AFD6-4320-B958-A6E34EFC8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7" t="73472" r="6316"/>
          <a:stretch/>
        </p:blipFill>
        <p:spPr bwMode="auto">
          <a:xfrm>
            <a:off x="2527814" y="1581149"/>
            <a:ext cx="8146022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F39644-E90F-4F39-9740-D6016FCFF06E}"/>
              </a:ext>
            </a:extLst>
          </p:cNvPr>
          <p:cNvSpPr txBox="1"/>
          <p:nvPr/>
        </p:nvSpPr>
        <p:spPr>
          <a:xfrm>
            <a:off x="0" y="642711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Moon, K.R., van Dijk, D., Wang, Z. et al. Visualizing structure and transitions in high-dimensional biological data. Nat </a:t>
            </a:r>
            <a:r>
              <a:rPr lang="en-US" sz="1100" dirty="0" err="1"/>
              <a:t>Biotechnol</a:t>
            </a:r>
            <a:r>
              <a:rPr lang="en-US" sz="1100" dirty="0"/>
              <a:t> 37, 1482–1492 (2019). https://doi.org/10.1038/s41587-019-0336-3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3801E-1739-44F7-847A-3396723C475D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840776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F446-AC36-482C-B99E-DB967E6E2217}"/>
              </a:ext>
            </a:extLst>
          </p:cNvPr>
          <p:cNvSpPr/>
          <p:nvPr/>
        </p:nvSpPr>
        <p:spPr>
          <a:xfrm>
            <a:off x="6095206" y="0"/>
            <a:ext cx="5496719" cy="241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</p:spTree>
    <p:extLst>
      <p:ext uri="{BB962C8B-B14F-4D97-AF65-F5344CB8AC3E}">
        <p14:creationId xmlns:p14="http://schemas.microsoft.com/office/powerpoint/2010/main" val="1234951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F446-AC36-482C-B99E-DB967E6E2217}"/>
              </a:ext>
            </a:extLst>
          </p:cNvPr>
          <p:cNvSpPr/>
          <p:nvPr/>
        </p:nvSpPr>
        <p:spPr>
          <a:xfrm>
            <a:off x="6095206" y="0"/>
            <a:ext cx="5496719" cy="241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92D30-A3FC-4EF6-8B20-DB5279EFEFEA}"/>
              </a:ext>
            </a:extLst>
          </p:cNvPr>
          <p:cNvSpPr txBox="1"/>
          <p:nvPr/>
        </p:nvSpPr>
        <p:spPr>
          <a:xfrm>
            <a:off x="7467599" y="900410"/>
            <a:ext cx="227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MAGIC</a:t>
            </a:r>
          </a:p>
          <a:p>
            <a:endParaRPr lang="en-US" dirty="0"/>
          </a:p>
          <a:p>
            <a:r>
              <a:rPr lang="en-US" dirty="0"/>
              <a:t>2. PHATE</a:t>
            </a:r>
          </a:p>
        </p:txBody>
      </p:sp>
    </p:spTree>
    <p:extLst>
      <p:ext uri="{BB962C8B-B14F-4D97-AF65-F5344CB8AC3E}">
        <p14:creationId xmlns:p14="http://schemas.microsoft.com/office/powerpoint/2010/main" val="403804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841934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F446-AC36-482C-B99E-DB967E6E2217}"/>
              </a:ext>
            </a:extLst>
          </p:cNvPr>
          <p:cNvSpPr/>
          <p:nvPr/>
        </p:nvSpPr>
        <p:spPr>
          <a:xfrm>
            <a:off x="6095206" y="0"/>
            <a:ext cx="5496719" cy="241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92D30-A3FC-4EF6-8B20-DB5279EFEFEA}"/>
              </a:ext>
            </a:extLst>
          </p:cNvPr>
          <p:cNvSpPr txBox="1"/>
          <p:nvPr/>
        </p:nvSpPr>
        <p:spPr>
          <a:xfrm>
            <a:off x="7467599" y="900410"/>
            <a:ext cx="227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MAGIC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PHATE</a:t>
            </a:r>
          </a:p>
        </p:txBody>
      </p:sp>
    </p:spTree>
    <p:extLst>
      <p:ext uri="{BB962C8B-B14F-4D97-AF65-F5344CB8AC3E}">
        <p14:creationId xmlns:p14="http://schemas.microsoft.com/office/powerpoint/2010/main" val="3352223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ig. 1">
            <a:extLst>
              <a:ext uri="{FF2B5EF4-FFF2-40B4-BE49-F238E27FC236}">
                <a16:creationId xmlns:a16="http://schemas.microsoft.com/office/drawing/2014/main" id="{650333CC-F2BC-4B3F-8F31-6825EA9B1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r="75058" b="51389"/>
          <a:stretch/>
        </p:blipFill>
        <p:spPr bwMode="auto">
          <a:xfrm>
            <a:off x="318321" y="1600199"/>
            <a:ext cx="2882079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8DD47-0BB9-421C-A712-C62DBEBC8FF9}"/>
              </a:ext>
            </a:extLst>
          </p:cNvPr>
          <p:cNvSpPr txBox="1"/>
          <p:nvPr/>
        </p:nvSpPr>
        <p:spPr>
          <a:xfrm>
            <a:off x="0" y="642711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Moon, K.R., van Dijk, D., Wang, Z. et al. Visualizing structure and transitions in high-dimensional biological data. Nat </a:t>
            </a:r>
            <a:r>
              <a:rPr lang="en-US" sz="1100" dirty="0" err="1"/>
              <a:t>Biotechnol</a:t>
            </a:r>
            <a:r>
              <a:rPr lang="en-US" sz="1100" dirty="0"/>
              <a:t> 37, 1482–1492 (2019). https://doi.org/10.1038/s41587-019-0336-3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BCA62-609A-42F9-9F06-12F255C40D7B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06089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ig. 1">
            <a:extLst>
              <a:ext uri="{FF2B5EF4-FFF2-40B4-BE49-F238E27FC236}">
                <a16:creationId xmlns:a16="http://schemas.microsoft.com/office/drawing/2014/main" id="{650333CC-F2BC-4B3F-8F31-6825EA9B1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r="53215" b="51389"/>
          <a:stretch/>
        </p:blipFill>
        <p:spPr bwMode="auto">
          <a:xfrm>
            <a:off x="318321" y="1600199"/>
            <a:ext cx="5406204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8DD47-0BB9-421C-A712-C62DBEBC8FF9}"/>
              </a:ext>
            </a:extLst>
          </p:cNvPr>
          <p:cNvSpPr txBox="1"/>
          <p:nvPr/>
        </p:nvSpPr>
        <p:spPr>
          <a:xfrm>
            <a:off x="0" y="642711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Moon, K.R., van Dijk, D., Wang, Z. et al. Visualizing structure and transitions in high-dimensional biological data. Nat </a:t>
            </a:r>
            <a:r>
              <a:rPr lang="en-US" sz="1100" dirty="0" err="1"/>
              <a:t>Biotechnol</a:t>
            </a:r>
            <a:r>
              <a:rPr lang="en-US" sz="1100" dirty="0"/>
              <a:t> 37, 1482–1492 (2019). https://doi.org/10.1038/s41587-019-0336-3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7B9750-1333-4C7B-B244-B31CE7099FA8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925367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ig. 1">
            <a:extLst>
              <a:ext uri="{FF2B5EF4-FFF2-40B4-BE49-F238E27FC236}">
                <a16:creationId xmlns:a16="http://schemas.microsoft.com/office/drawing/2014/main" id="{650333CC-F2BC-4B3F-8F31-6825EA9B1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r="31206" b="51389"/>
          <a:stretch/>
        </p:blipFill>
        <p:spPr bwMode="auto">
          <a:xfrm>
            <a:off x="318321" y="1600199"/>
            <a:ext cx="7949379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8DD47-0BB9-421C-A712-C62DBEBC8FF9}"/>
              </a:ext>
            </a:extLst>
          </p:cNvPr>
          <p:cNvSpPr txBox="1"/>
          <p:nvPr/>
        </p:nvSpPr>
        <p:spPr>
          <a:xfrm>
            <a:off x="0" y="642711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Moon, K.R., van Dijk, D., Wang, Z. et al. Visualizing structure and transitions in high-dimensional biological data. Nat </a:t>
            </a:r>
            <a:r>
              <a:rPr lang="en-US" sz="1100" dirty="0" err="1"/>
              <a:t>Biotechnol</a:t>
            </a:r>
            <a:r>
              <a:rPr lang="en-US" sz="1100" dirty="0"/>
              <a:t> 37, 1482–1492 (2019). https://doi.org/10.1038/s41587-019-0336-3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E4AB0-EA38-4A6F-B6A4-4859DA44FF44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592003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ig. 1">
            <a:extLst>
              <a:ext uri="{FF2B5EF4-FFF2-40B4-BE49-F238E27FC236}">
                <a16:creationId xmlns:a16="http://schemas.microsoft.com/office/drawing/2014/main" id="{650333CC-F2BC-4B3F-8F31-6825EA9B1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51389"/>
          <a:stretch/>
        </p:blipFill>
        <p:spPr bwMode="auto">
          <a:xfrm>
            <a:off x="318321" y="1600199"/>
            <a:ext cx="11555358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8DD47-0BB9-421C-A712-C62DBEBC8FF9}"/>
              </a:ext>
            </a:extLst>
          </p:cNvPr>
          <p:cNvSpPr txBox="1"/>
          <p:nvPr/>
        </p:nvSpPr>
        <p:spPr>
          <a:xfrm>
            <a:off x="0" y="642711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Moon, K.R., van Dijk, D., Wang, Z. et al. Visualizing structure and transitions in high-dimensional biological data. Nat </a:t>
            </a:r>
            <a:r>
              <a:rPr lang="en-US" sz="1100" dirty="0" err="1"/>
              <a:t>Biotechnol</a:t>
            </a:r>
            <a:r>
              <a:rPr lang="en-US" sz="1100" dirty="0"/>
              <a:t> 37, 1482–1492 (2019). https://doi.org/10.1038/s41587-019-0336-3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4156E-E7A9-4544-8DBE-32011D865E7E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589089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</p:spTree>
    <p:extLst>
      <p:ext uri="{BB962C8B-B14F-4D97-AF65-F5344CB8AC3E}">
        <p14:creationId xmlns:p14="http://schemas.microsoft.com/office/powerpoint/2010/main" val="1755455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ig. 1">
            <a:extLst>
              <a:ext uri="{FF2B5EF4-FFF2-40B4-BE49-F238E27FC236}">
                <a16:creationId xmlns:a16="http://schemas.microsoft.com/office/drawing/2014/main" id="{650333CC-F2BC-4B3F-8F31-6825EA9B1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9" b="26504"/>
          <a:stretch/>
        </p:blipFill>
        <p:spPr bwMode="auto">
          <a:xfrm>
            <a:off x="318321" y="1600199"/>
            <a:ext cx="11555358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8DD47-0BB9-421C-A712-C62DBEBC8FF9}"/>
              </a:ext>
            </a:extLst>
          </p:cNvPr>
          <p:cNvSpPr txBox="1"/>
          <p:nvPr/>
        </p:nvSpPr>
        <p:spPr>
          <a:xfrm>
            <a:off x="0" y="642711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Moon, K.R., van Dijk, D., Wang, Z. et al. Visualizing structure and transitions in high-dimensional biological data. Nat </a:t>
            </a:r>
            <a:r>
              <a:rPr lang="en-US" sz="1100" dirty="0" err="1"/>
              <a:t>Biotechnol</a:t>
            </a:r>
            <a:r>
              <a:rPr lang="en-US" sz="1100" dirty="0"/>
              <a:t> 37, 1482–1492 (2019). https://doi.org/10.1038/s41587-019-0336-3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CA8FA-685C-4BE5-9068-3882664E790A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61036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</p:spTree>
    <p:extLst>
      <p:ext uri="{BB962C8B-B14F-4D97-AF65-F5344CB8AC3E}">
        <p14:creationId xmlns:p14="http://schemas.microsoft.com/office/powerpoint/2010/main" val="28889213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2B063-5EF7-44E7-8DD5-53901168EC04}"/>
              </a:ext>
            </a:extLst>
          </p:cNvPr>
          <p:cNvSpPr/>
          <p:nvPr/>
        </p:nvSpPr>
        <p:spPr>
          <a:xfrm>
            <a:off x="1903156" y="1866899"/>
            <a:ext cx="7758113" cy="20288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PHATE summarized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Finds local and global structure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Assumes a well-connected graph</a:t>
            </a:r>
          </a:p>
        </p:txBody>
      </p:sp>
    </p:spTree>
    <p:extLst>
      <p:ext uri="{BB962C8B-B14F-4D97-AF65-F5344CB8AC3E}">
        <p14:creationId xmlns:p14="http://schemas.microsoft.com/office/powerpoint/2010/main" val="2293507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F446-AC36-482C-B99E-DB967E6E2217}"/>
              </a:ext>
            </a:extLst>
          </p:cNvPr>
          <p:cNvSpPr/>
          <p:nvPr/>
        </p:nvSpPr>
        <p:spPr>
          <a:xfrm>
            <a:off x="6095206" y="0"/>
            <a:ext cx="5496719" cy="241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92D30-A3FC-4EF6-8B20-DB5279EFEFEA}"/>
              </a:ext>
            </a:extLst>
          </p:cNvPr>
          <p:cNvSpPr txBox="1"/>
          <p:nvPr/>
        </p:nvSpPr>
        <p:spPr>
          <a:xfrm>
            <a:off x="7467599" y="900410"/>
            <a:ext cx="227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MAGIC</a:t>
            </a:r>
          </a:p>
          <a:p>
            <a:endParaRPr lang="en-US" dirty="0"/>
          </a:p>
          <a:p>
            <a:r>
              <a:rPr lang="en-US" dirty="0"/>
              <a:t>2. PHATE</a:t>
            </a:r>
          </a:p>
        </p:txBody>
      </p:sp>
    </p:spTree>
    <p:extLst>
      <p:ext uri="{BB962C8B-B14F-4D97-AF65-F5344CB8AC3E}">
        <p14:creationId xmlns:p14="http://schemas.microsoft.com/office/powerpoint/2010/main" val="95448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200508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F446-AC36-482C-B99E-DB967E6E2217}"/>
              </a:ext>
            </a:extLst>
          </p:cNvPr>
          <p:cNvSpPr/>
          <p:nvPr/>
        </p:nvSpPr>
        <p:spPr>
          <a:xfrm>
            <a:off x="6095206" y="0"/>
            <a:ext cx="5496719" cy="241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92D30-A3FC-4EF6-8B20-DB5279EFEFEA}"/>
              </a:ext>
            </a:extLst>
          </p:cNvPr>
          <p:cNvSpPr txBox="1"/>
          <p:nvPr/>
        </p:nvSpPr>
        <p:spPr>
          <a:xfrm>
            <a:off x="7467599" y="900410"/>
            <a:ext cx="227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MAGIC</a:t>
            </a:r>
          </a:p>
          <a:p>
            <a:endParaRPr lang="en-US" dirty="0"/>
          </a:p>
          <a:p>
            <a:r>
              <a:rPr lang="en-US" dirty="0"/>
              <a:t>2. PHATE</a:t>
            </a:r>
          </a:p>
        </p:txBody>
      </p:sp>
    </p:spTree>
    <p:extLst>
      <p:ext uri="{BB962C8B-B14F-4D97-AF65-F5344CB8AC3E}">
        <p14:creationId xmlns:p14="http://schemas.microsoft.com/office/powerpoint/2010/main" val="37639065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21B78-C090-49D3-8909-3F7C6655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1447523"/>
            <a:ext cx="9440592" cy="3962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28810C-F721-4235-B3DD-AFDFAE1B542E}"/>
              </a:ext>
            </a:extLst>
          </p:cNvPr>
          <p:cNvSpPr txBox="1"/>
          <p:nvPr/>
        </p:nvSpPr>
        <p:spPr>
          <a:xfrm>
            <a:off x="0" y="6350169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van Dijk D, Sharma R, </a:t>
            </a:r>
            <a:r>
              <a:rPr lang="en-US" sz="900" dirty="0" err="1"/>
              <a:t>Nainys</a:t>
            </a:r>
            <a:r>
              <a:rPr lang="en-US" sz="900" dirty="0"/>
              <a:t> J, </a:t>
            </a:r>
            <a:r>
              <a:rPr lang="en-US" sz="900" dirty="0" err="1"/>
              <a:t>Yim</a:t>
            </a:r>
            <a:r>
              <a:rPr lang="en-US" sz="900" dirty="0"/>
              <a:t> K, </a:t>
            </a:r>
            <a:r>
              <a:rPr lang="en-US" sz="900" dirty="0" err="1"/>
              <a:t>Kathail</a:t>
            </a:r>
            <a:r>
              <a:rPr lang="en-US" sz="900" dirty="0"/>
              <a:t> P, </a:t>
            </a:r>
            <a:r>
              <a:rPr lang="en-US" sz="900" dirty="0" err="1"/>
              <a:t>Carr</a:t>
            </a:r>
            <a:r>
              <a:rPr lang="en-US" sz="900" dirty="0"/>
              <a:t> AJ, </a:t>
            </a:r>
            <a:r>
              <a:rPr lang="en-US" sz="900" dirty="0" err="1"/>
              <a:t>Burdziak</a:t>
            </a:r>
            <a:r>
              <a:rPr lang="en-US" sz="900" dirty="0"/>
              <a:t> C, Moon KR, Chaffer CL, </a:t>
            </a:r>
            <a:r>
              <a:rPr lang="en-US" sz="900" dirty="0" err="1"/>
              <a:t>Pattabiraman</a:t>
            </a:r>
            <a:r>
              <a:rPr lang="en-US" sz="900" dirty="0"/>
              <a:t> D, </a:t>
            </a:r>
            <a:r>
              <a:rPr lang="en-US" sz="900" dirty="0" err="1"/>
              <a:t>Bierie</a:t>
            </a:r>
            <a:r>
              <a:rPr lang="en-US" sz="900" dirty="0"/>
              <a:t> B, </a:t>
            </a:r>
            <a:r>
              <a:rPr lang="en-US" sz="900" dirty="0" err="1"/>
              <a:t>Mazutis</a:t>
            </a:r>
            <a:r>
              <a:rPr lang="en-US" sz="900" dirty="0"/>
              <a:t> L, Wolf G, Krishnaswamy S, </a:t>
            </a:r>
            <a:r>
              <a:rPr lang="en-US" sz="900" dirty="0" err="1"/>
              <a:t>Pe'er</a:t>
            </a:r>
            <a:r>
              <a:rPr lang="en-US" sz="900" dirty="0"/>
              <a:t> D. Recovering Gene Interactions from Single-Cell Data Using Data Diffusion. Cell. 2018 Jul 26;174(3):716-729.e27. </a:t>
            </a:r>
            <a:r>
              <a:rPr lang="en-US" sz="900" dirty="0" err="1"/>
              <a:t>doi</a:t>
            </a:r>
            <a:r>
              <a:rPr lang="en-US" sz="900" dirty="0"/>
              <a:t>: 10.1016/j.cell.2018.05.061. </a:t>
            </a:r>
            <a:r>
              <a:rPr lang="en-US" sz="900" dirty="0" err="1"/>
              <a:t>Epub</a:t>
            </a:r>
            <a:r>
              <a:rPr lang="en-US" sz="900" dirty="0"/>
              <a:t> 2018 Jun 28. PMID: 29961576; PMCID: PMC6771278.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A6F928-3753-44D9-8FEF-48711A9508AF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500733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49278E-C5B0-4025-B591-4C8E05AA18B0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F7724-6AE7-4C63-86E4-033BE95B39A9}"/>
              </a:ext>
            </a:extLst>
          </p:cNvPr>
          <p:cNvSpPr txBox="1"/>
          <p:nvPr/>
        </p:nvSpPr>
        <p:spPr>
          <a:xfrm>
            <a:off x="0" y="6350169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van Dijk D, Sharma R, </a:t>
            </a:r>
            <a:r>
              <a:rPr lang="en-US" sz="900" dirty="0" err="1"/>
              <a:t>Nainys</a:t>
            </a:r>
            <a:r>
              <a:rPr lang="en-US" sz="900" dirty="0"/>
              <a:t> J, </a:t>
            </a:r>
            <a:r>
              <a:rPr lang="en-US" sz="900" dirty="0" err="1"/>
              <a:t>Yim</a:t>
            </a:r>
            <a:r>
              <a:rPr lang="en-US" sz="900" dirty="0"/>
              <a:t> K, </a:t>
            </a:r>
            <a:r>
              <a:rPr lang="en-US" sz="900" dirty="0" err="1"/>
              <a:t>Kathail</a:t>
            </a:r>
            <a:r>
              <a:rPr lang="en-US" sz="900" dirty="0"/>
              <a:t> P, </a:t>
            </a:r>
            <a:r>
              <a:rPr lang="en-US" sz="900" dirty="0" err="1"/>
              <a:t>Carr</a:t>
            </a:r>
            <a:r>
              <a:rPr lang="en-US" sz="900" dirty="0"/>
              <a:t> AJ, </a:t>
            </a:r>
            <a:r>
              <a:rPr lang="en-US" sz="900" dirty="0" err="1"/>
              <a:t>Burdziak</a:t>
            </a:r>
            <a:r>
              <a:rPr lang="en-US" sz="900" dirty="0"/>
              <a:t> C, Moon KR, Chaffer CL, </a:t>
            </a:r>
            <a:r>
              <a:rPr lang="en-US" sz="900" dirty="0" err="1"/>
              <a:t>Pattabiraman</a:t>
            </a:r>
            <a:r>
              <a:rPr lang="en-US" sz="900" dirty="0"/>
              <a:t> D, </a:t>
            </a:r>
            <a:r>
              <a:rPr lang="en-US" sz="900" dirty="0" err="1"/>
              <a:t>Bierie</a:t>
            </a:r>
            <a:r>
              <a:rPr lang="en-US" sz="900" dirty="0"/>
              <a:t> B, </a:t>
            </a:r>
            <a:r>
              <a:rPr lang="en-US" sz="900" dirty="0" err="1"/>
              <a:t>Mazutis</a:t>
            </a:r>
            <a:r>
              <a:rPr lang="en-US" sz="900" dirty="0"/>
              <a:t> L, Wolf G, Krishnaswamy S, </a:t>
            </a:r>
            <a:r>
              <a:rPr lang="en-US" sz="900" dirty="0" err="1"/>
              <a:t>Pe'er</a:t>
            </a:r>
            <a:r>
              <a:rPr lang="en-US" sz="900" dirty="0"/>
              <a:t> D. Recovering Gene Interactions from Single-Cell Data Using Data Diffusion. Cell. 2018 Jul 26;174(3):716-729.e27. </a:t>
            </a:r>
            <a:r>
              <a:rPr lang="en-US" sz="900" dirty="0" err="1"/>
              <a:t>doi</a:t>
            </a:r>
            <a:r>
              <a:rPr lang="en-US" sz="900" dirty="0"/>
              <a:t>: 10.1016/j.cell.2018.05.061. </a:t>
            </a:r>
            <a:r>
              <a:rPr lang="en-US" sz="900" dirty="0" err="1"/>
              <a:t>Epub</a:t>
            </a:r>
            <a:r>
              <a:rPr lang="en-US" sz="900" dirty="0"/>
              <a:t> 2018 Jun 28. PMID: 29961576; PMCID: PMC6771278.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9CF8A746-A187-4B9D-9474-EC7240EC9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78"/>
          <a:stretch/>
        </p:blipFill>
        <p:spPr bwMode="auto">
          <a:xfrm>
            <a:off x="258366" y="841963"/>
            <a:ext cx="11675268" cy="540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440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1BD57464-0004-412C-A180-959665E8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56" y="166687"/>
            <a:ext cx="4058257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9278E-C5B0-4025-B591-4C8E05AA18B0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F7724-6AE7-4C63-86E4-033BE95B39A9}"/>
              </a:ext>
            </a:extLst>
          </p:cNvPr>
          <p:cNvSpPr txBox="1"/>
          <p:nvPr/>
        </p:nvSpPr>
        <p:spPr>
          <a:xfrm>
            <a:off x="0" y="6350169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van Dijk D, Sharma R, </a:t>
            </a:r>
            <a:r>
              <a:rPr lang="en-US" sz="900" dirty="0" err="1"/>
              <a:t>Nainys</a:t>
            </a:r>
            <a:r>
              <a:rPr lang="en-US" sz="900" dirty="0"/>
              <a:t> J, </a:t>
            </a:r>
            <a:r>
              <a:rPr lang="en-US" sz="900" dirty="0" err="1"/>
              <a:t>Yim</a:t>
            </a:r>
            <a:r>
              <a:rPr lang="en-US" sz="900" dirty="0"/>
              <a:t> K, </a:t>
            </a:r>
            <a:r>
              <a:rPr lang="en-US" sz="900" dirty="0" err="1"/>
              <a:t>Kathail</a:t>
            </a:r>
            <a:r>
              <a:rPr lang="en-US" sz="900" dirty="0"/>
              <a:t> P, </a:t>
            </a:r>
            <a:r>
              <a:rPr lang="en-US" sz="900" dirty="0" err="1"/>
              <a:t>Carr</a:t>
            </a:r>
            <a:r>
              <a:rPr lang="en-US" sz="900" dirty="0"/>
              <a:t> AJ, </a:t>
            </a:r>
            <a:r>
              <a:rPr lang="en-US" sz="900" dirty="0" err="1"/>
              <a:t>Burdziak</a:t>
            </a:r>
            <a:r>
              <a:rPr lang="en-US" sz="900" dirty="0"/>
              <a:t> C, Moon KR, Chaffer CL, </a:t>
            </a:r>
            <a:r>
              <a:rPr lang="en-US" sz="900" dirty="0" err="1"/>
              <a:t>Pattabiraman</a:t>
            </a:r>
            <a:r>
              <a:rPr lang="en-US" sz="900" dirty="0"/>
              <a:t> D, </a:t>
            </a:r>
            <a:r>
              <a:rPr lang="en-US" sz="900" dirty="0" err="1"/>
              <a:t>Bierie</a:t>
            </a:r>
            <a:r>
              <a:rPr lang="en-US" sz="900" dirty="0"/>
              <a:t> B, </a:t>
            </a:r>
            <a:r>
              <a:rPr lang="en-US" sz="900" dirty="0" err="1"/>
              <a:t>Mazutis</a:t>
            </a:r>
            <a:r>
              <a:rPr lang="en-US" sz="900" dirty="0"/>
              <a:t> L, Wolf G, Krishnaswamy S, </a:t>
            </a:r>
            <a:r>
              <a:rPr lang="en-US" sz="900" dirty="0" err="1"/>
              <a:t>Pe'er</a:t>
            </a:r>
            <a:r>
              <a:rPr lang="en-US" sz="900" dirty="0"/>
              <a:t> D. Recovering Gene Interactions from Single-Cell Data Using Data Diffusion. Cell. 2018 Jul 26;174(3):716-729.e27. </a:t>
            </a:r>
            <a:r>
              <a:rPr lang="en-US" sz="900" dirty="0" err="1"/>
              <a:t>doi</a:t>
            </a:r>
            <a:r>
              <a:rPr lang="en-US" sz="900" dirty="0"/>
              <a:t>: 10.1016/j.cell.2018.05.061. </a:t>
            </a:r>
            <a:r>
              <a:rPr lang="en-US" sz="900" dirty="0" err="1"/>
              <a:t>Epub</a:t>
            </a:r>
            <a:r>
              <a:rPr lang="en-US" sz="900" dirty="0"/>
              <a:t> 2018 Jun 28. PMID: 29961576; PMCID: PMC6771278.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9CF8A746-A187-4B9D-9474-EC7240EC9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78"/>
          <a:stretch/>
        </p:blipFill>
        <p:spPr bwMode="auto">
          <a:xfrm>
            <a:off x="345283" y="1066799"/>
            <a:ext cx="510404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738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1BD57464-0004-412C-A180-959665E8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56" y="166687"/>
            <a:ext cx="4058257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9278E-C5B0-4025-B591-4C8E05AA18B0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F7724-6AE7-4C63-86E4-033BE95B39A9}"/>
              </a:ext>
            </a:extLst>
          </p:cNvPr>
          <p:cNvSpPr txBox="1"/>
          <p:nvPr/>
        </p:nvSpPr>
        <p:spPr>
          <a:xfrm>
            <a:off x="0" y="6350169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van Dijk D, Sharma R, </a:t>
            </a:r>
            <a:r>
              <a:rPr lang="en-US" sz="900" dirty="0" err="1"/>
              <a:t>Nainys</a:t>
            </a:r>
            <a:r>
              <a:rPr lang="en-US" sz="900" dirty="0"/>
              <a:t> J, </a:t>
            </a:r>
            <a:r>
              <a:rPr lang="en-US" sz="900" dirty="0" err="1"/>
              <a:t>Yim</a:t>
            </a:r>
            <a:r>
              <a:rPr lang="en-US" sz="900" dirty="0"/>
              <a:t> K, </a:t>
            </a:r>
            <a:r>
              <a:rPr lang="en-US" sz="900" dirty="0" err="1"/>
              <a:t>Kathail</a:t>
            </a:r>
            <a:r>
              <a:rPr lang="en-US" sz="900" dirty="0"/>
              <a:t> P, </a:t>
            </a:r>
            <a:r>
              <a:rPr lang="en-US" sz="900" dirty="0" err="1"/>
              <a:t>Carr</a:t>
            </a:r>
            <a:r>
              <a:rPr lang="en-US" sz="900" dirty="0"/>
              <a:t> AJ, </a:t>
            </a:r>
            <a:r>
              <a:rPr lang="en-US" sz="900" dirty="0" err="1"/>
              <a:t>Burdziak</a:t>
            </a:r>
            <a:r>
              <a:rPr lang="en-US" sz="900" dirty="0"/>
              <a:t> C, Moon KR, Chaffer CL, </a:t>
            </a:r>
            <a:r>
              <a:rPr lang="en-US" sz="900" dirty="0" err="1"/>
              <a:t>Pattabiraman</a:t>
            </a:r>
            <a:r>
              <a:rPr lang="en-US" sz="900" dirty="0"/>
              <a:t> D, </a:t>
            </a:r>
            <a:r>
              <a:rPr lang="en-US" sz="900" dirty="0" err="1"/>
              <a:t>Bierie</a:t>
            </a:r>
            <a:r>
              <a:rPr lang="en-US" sz="900" dirty="0"/>
              <a:t> B, </a:t>
            </a:r>
            <a:r>
              <a:rPr lang="en-US" sz="900" dirty="0" err="1"/>
              <a:t>Mazutis</a:t>
            </a:r>
            <a:r>
              <a:rPr lang="en-US" sz="900" dirty="0"/>
              <a:t> L, Wolf G, Krishnaswamy S, </a:t>
            </a:r>
            <a:r>
              <a:rPr lang="en-US" sz="900" dirty="0" err="1"/>
              <a:t>Pe'er</a:t>
            </a:r>
            <a:r>
              <a:rPr lang="en-US" sz="900" dirty="0"/>
              <a:t> D. Recovering Gene Interactions from Single-Cell Data Using Data Diffusion. Cell. 2018 Jul 26;174(3):716-729.e27. </a:t>
            </a:r>
            <a:r>
              <a:rPr lang="en-US" sz="900" dirty="0" err="1"/>
              <a:t>doi</a:t>
            </a:r>
            <a:r>
              <a:rPr lang="en-US" sz="900" dirty="0"/>
              <a:t>: 10.1016/j.cell.2018.05.061. </a:t>
            </a:r>
            <a:r>
              <a:rPr lang="en-US" sz="900" dirty="0" err="1"/>
              <a:t>Epub</a:t>
            </a:r>
            <a:r>
              <a:rPr lang="en-US" sz="900" dirty="0"/>
              <a:t> 2018 Jun 28. PMID: 29961576; PMCID: PMC6771278.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9CF8A746-A187-4B9D-9474-EC7240EC9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78"/>
          <a:stretch/>
        </p:blipFill>
        <p:spPr bwMode="auto">
          <a:xfrm>
            <a:off x="345283" y="1066799"/>
            <a:ext cx="510404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2">
            <a:extLst>
              <a:ext uri="{FF2B5EF4-FFF2-40B4-BE49-F238E27FC236}">
                <a16:creationId xmlns:a16="http://schemas.microsoft.com/office/drawing/2014/main" id="{2B61F368-8119-4F86-9F5C-DE2574A0C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7" t="73472" r="6316"/>
          <a:stretch/>
        </p:blipFill>
        <p:spPr bwMode="auto">
          <a:xfrm>
            <a:off x="692839" y="3790951"/>
            <a:ext cx="440892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85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A5E8C-7CF1-4CDA-8832-55BAE43F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573"/>
            <a:ext cx="12192000" cy="3474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1AEDF-A123-48B4-B5CC-C10902D54219}"/>
              </a:ext>
            </a:extLst>
          </p:cNvPr>
          <p:cNvSpPr txBox="1"/>
          <p:nvPr/>
        </p:nvSpPr>
        <p:spPr>
          <a:xfrm>
            <a:off x="0" y="6350169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van Dijk D, Sharma R, </a:t>
            </a:r>
            <a:r>
              <a:rPr lang="en-US" sz="900" dirty="0" err="1"/>
              <a:t>Nainys</a:t>
            </a:r>
            <a:r>
              <a:rPr lang="en-US" sz="900" dirty="0"/>
              <a:t> J, </a:t>
            </a:r>
            <a:r>
              <a:rPr lang="en-US" sz="900" dirty="0" err="1"/>
              <a:t>Yim</a:t>
            </a:r>
            <a:r>
              <a:rPr lang="en-US" sz="900" dirty="0"/>
              <a:t> K, </a:t>
            </a:r>
            <a:r>
              <a:rPr lang="en-US" sz="900" dirty="0" err="1"/>
              <a:t>Kathail</a:t>
            </a:r>
            <a:r>
              <a:rPr lang="en-US" sz="900" dirty="0"/>
              <a:t> P, </a:t>
            </a:r>
            <a:r>
              <a:rPr lang="en-US" sz="900" dirty="0" err="1"/>
              <a:t>Carr</a:t>
            </a:r>
            <a:r>
              <a:rPr lang="en-US" sz="900" dirty="0"/>
              <a:t> AJ, </a:t>
            </a:r>
            <a:r>
              <a:rPr lang="en-US" sz="900" dirty="0" err="1"/>
              <a:t>Burdziak</a:t>
            </a:r>
            <a:r>
              <a:rPr lang="en-US" sz="900" dirty="0"/>
              <a:t> C, Moon KR, Chaffer CL, </a:t>
            </a:r>
            <a:r>
              <a:rPr lang="en-US" sz="900" dirty="0" err="1"/>
              <a:t>Pattabiraman</a:t>
            </a:r>
            <a:r>
              <a:rPr lang="en-US" sz="900" dirty="0"/>
              <a:t> D, </a:t>
            </a:r>
            <a:r>
              <a:rPr lang="en-US" sz="900" dirty="0" err="1"/>
              <a:t>Bierie</a:t>
            </a:r>
            <a:r>
              <a:rPr lang="en-US" sz="900" dirty="0"/>
              <a:t> B, </a:t>
            </a:r>
            <a:r>
              <a:rPr lang="en-US" sz="900" dirty="0" err="1"/>
              <a:t>Mazutis</a:t>
            </a:r>
            <a:r>
              <a:rPr lang="en-US" sz="900" dirty="0"/>
              <a:t> L, Wolf G, Krishnaswamy S, </a:t>
            </a:r>
            <a:r>
              <a:rPr lang="en-US" sz="900" dirty="0" err="1"/>
              <a:t>Pe'er</a:t>
            </a:r>
            <a:r>
              <a:rPr lang="en-US" sz="900" dirty="0"/>
              <a:t> D. Recovering Gene Interactions from Single-Cell Data Using Data Diffusion. Cell. 2018 Jul 26;174(3):716-729.e27. </a:t>
            </a:r>
            <a:r>
              <a:rPr lang="en-US" sz="900" dirty="0" err="1"/>
              <a:t>doi</a:t>
            </a:r>
            <a:r>
              <a:rPr lang="en-US" sz="900" dirty="0"/>
              <a:t>: 10.1016/j.cell.2018.05.061. </a:t>
            </a:r>
            <a:r>
              <a:rPr lang="en-US" sz="900" dirty="0" err="1"/>
              <a:t>Epub</a:t>
            </a:r>
            <a:r>
              <a:rPr lang="en-US" sz="900" dirty="0"/>
              <a:t> 2018 Jun 28. PMID: 29961576; PMCID: PMC6771278.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213EC-C91E-47B9-A812-D8E553C0F816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4028824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1BD57464-0004-412C-A180-959665E8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56" y="166687"/>
            <a:ext cx="4058257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9278E-C5B0-4025-B591-4C8E05AA18B0}"/>
              </a:ext>
            </a:extLst>
          </p:cNvPr>
          <p:cNvSpPr txBox="1"/>
          <p:nvPr/>
        </p:nvSpPr>
        <p:spPr>
          <a:xfrm>
            <a:off x="-2169" y="30455"/>
            <a:ext cx="3213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Graph Signal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F7724-6AE7-4C63-86E4-033BE95B39A9}"/>
              </a:ext>
            </a:extLst>
          </p:cNvPr>
          <p:cNvSpPr txBox="1"/>
          <p:nvPr/>
        </p:nvSpPr>
        <p:spPr>
          <a:xfrm>
            <a:off x="0" y="6350169"/>
            <a:ext cx="6096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van Dijk D, Sharma R, </a:t>
            </a:r>
            <a:r>
              <a:rPr lang="en-US" sz="900" dirty="0" err="1"/>
              <a:t>Nainys</a:t>
            </a:r>
            <a:r>
              <a:rPr lang="en-US" sz="900" dirty="0"/>
              <a:t> J, </a:t>
            </a:r>
            <a:r>
              <a:rPr lang="en-US" sz="900" dirty="0" err="1"/>
              <a:t>Yim</a:t>
            </a:r>
            <a:r>
              <a:rPr lang="en-US" sz="900" dirty="0"/>
              <a:t> K, </a:t>
            </a:r>
            <a:r>
              <a:rPr lang="en-US" sz="900" dirty="0" err="1"/>
              <a:t>Kathail</a:t>
            </a:r>
            <a:r>
              <a:rPr lang="en-US" sz="900" dirty="0"/>
              <a:t> P, </a:t>
            </a:r>
            <a:r>
              <a:rPr lang="en-US" sz="900" dirty="0" err="1"/>
              <a:t>Carr</a:t>
            </a:r>
            <a:r>
              <a:rPr lang="en-US" sz="900" dirty="0"/>
              <a:t> AJ, </a:t>
            </a:r>
            <a:r>
              <a:rPr lang="en-US" sz="900" dirty="0" err="1"/>
              <a:t>Burdziak</a:t>
            </a:r>
            <a:r>
              <a:rPr lang="en-US" sz="900" dirty="0"/>
              <a:t> C, Moon KR, Chaffer CL, </a:t>
            </a:r>
            <a:r>
              <a:rPr lang="en-US" sz="900" dirty="0" err="1"/>
              <a:t>Pattabiraman</a:t>
            </a:r>
            <a:r>
              <a:rPr lang="en-US" sz="900" dirty="0"/>
              <a:t> D, </a:t>
            </a:r>
            <a:r>
              <a:rPr lang="en-US" sz="900" dirty="0" err="1"/>
              <a:t>Bierie</a:t>
            </a:r>
            <a:r>
              <a:rPr lang="en-US" sz="900" dirty="0"/>
              <a:t> B, </a:t>
            </a:r>
            <a:r>
              <a:rPr lang="en-US" sz="900" dirty="0" err="1"/>
              <a:t>Mazutis</a:t>
            </a:r>
            <a:r>
              <a:rPr lang="en-US" sz="900" dirty="0"/>
              <a:t> L, Wolf G, Krishnaswamy S, </a:t>
            </a:r>
            <a:r>
              <a:rPr lang="en-US" sz="900" dirty="0" err="1"/>
              <a:t>Pe'er</a:t>
            </a:r>
            <a:r>
              <a:rPr lang="en-US" sz="900" dirty="0"/>
              <a:t> D. Recovering Gene Interactions from Single-Cell Data Using Data Diffusion. Cell. 2018 Jul 26;174(3):716-729.e27. </a:t>
            </a:r>
            <a:r>
              <a:rPr lang="en-US" sz="900" dirty="0" err="1"/>
              <a:t>doi</a:t>
            </a:r>
            <a:r>
              <a:rPr lang="en-US" sz="900" dirty="0"/>
              <a:t>: 10.1016/j.cell.2018.05.061. </a:t>
            </a:r>
            <a:r>
              <a:rPr lang="en-US" sz="900" dirty="0" err="1"/>
              <a:t>Epub</a:t>
            </a:r>
            <a:r>
              <a:rPr lang="en-US" sz="900" dirty="0"/>
              <a:t> 2018 Jun 28. PMID: 29961576; PMCID: PMC6771278.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9CF8A746-A187-4B9D-9474-EC7240EC9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78"/>
          <a:stretch/>
        </p:blipFill>
        <p:spPr bwMode="auto">
          <a:xfrm>
            <a:off x="345283" y="1066799"/>
            <a:ext cx="510404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2">
            <a:extLst>
              <a:ext uri="{FF2B5EF4-FFF2-40B4-BE49-F238E27FC236}">
                <a16:creationId xmlns:a16="http://schemas.microsoft.com/office/drawing/2014/main" id="{2B61F368-8119-4F86-9F5C-DE2574A0C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7" t="73472" r="6316"/>
          <a:stretch/>
        </p:blipFill>
        <p:spPr bwMode="auto">
          <a:xfrm>
            <a:off x="692839" y="3790951"/>
            <a:ext cx="4408928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65018C-A0AF-44A6-9358-34074AA63541}"/>
              </a:ext>
            </a:extLst>
          </p:cNvPr>
          <p:cNvSpPr/>
          <p:nvPr/>
        </p:nvSpPr>
        <p:spPr>
          <a:xfrm>
            <a:off x="1903156" y="1866899"/>
            <a:ext cx="7758113" cy="202882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MAGIC summarized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Imputes missing values using data diffusion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Assumes that neighbors are informative</a:t>
            </a:r>
          </a:p>
        </p:txBody>
      </p:sp>
    </p:spTree>
    <p:extLst>
      <p:ext uri="{BB962C8B-B14F-4D97-AF65-F5344CB8AC3E}">
        <p14:creationId xmlns:p14="http://schemas.microsoft.com/office/powerpoint/2010/main" val="3140236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. 2">
            <a:extLst>
              <a:ext uri="{FF2B5EF4-FFF2-40B4-BE49-F238E27FC236}">
                <a16:creationId xmlns:a16="http://schemas.microsoft.com/office/drawing/2014/main" id="{CC932E34-DB79-4FE6-A377-D3AD6798B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0"/>
            <a:ext cx="10053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F446-AC36-482C-B99E-DB967E6E2217}"/>
              </a:ext>
            </a:extLst>
          </p:cNvPr>
          <p:cNvSpPr/>
          <p:nvPr/>
        </p:nvSpPr>
        <p:spPr>
          <a:xfrm>
            <a:off x="6095206" y="0"/>
            <a:ext cx="5496719" cy="241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E1E84-40DB-47CB-A524-AF5848DC14C7}"/>
              </a:ext>
            </a:extLst>
          </p:cNvPr>
          <p:cNvSpPr txBox="1"/>
          <p:nvPr/>
        </p:nvSpPr>
        <p:spPr>
          <a:xfrm>
            <a:off x="0" y="6611779"/>
            <a:ext cx="2905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Moon, K.R., van Dijk, D., Wang, Z. et al. Visualizing structure and transitions in high-dimensional biological data. Nat </a:t>
            </a:r>
            <a:r>
              <a:rPr lang="en-US" sz="500" dirty="0" err="1"/>
              <a:t>Biotechnol</a:t>
            </a:r>
            <a:r>
              <a:rPr lang="en-US" sz="500" dirty="0"/>
              <a:t> 37, 1482–1492 (2019). https://doi.org/10.1038/s41587-019-0336-3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92D30-A3FC-4EF6-8B20-DB5279EFEFEA}"/>
              </a:ext>
            </a:extLst>
          </p:cNvPr>
          <p:cNvSpPr txBox="1"/>
          <p:nvPr/>
        </p:nvSpPr>
        <p:spPr>
          <a:xfrm>
            <a:off x="7467599" y="900410"/>
            <a:ext cx="227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MAGIC</a:t>
            </a:r>
          </a:p>
          <a:p>
            <a:endParaRPr lang="en-US" b="1" dirty="0"/>
          </a:p>
          <a:p>
            <a:r>
              <a:rPr lang="en-US" b="1" dirty="0"/>
              <a:t>2. PHATE</a:t>
            </a:r>
          </a:p>
        </p:txBody>
      </p:sp>
    </p:spTree>
    <p:extLst>
      <p:ext uri="{BB962C8B-B14F-4D97-AF65-F5344CB8AC3E}">
        <p14:creationId xmlns:p14="http://schemas.microsoft.com/office/powerpoint/2010/main" val="3549853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1EAE-B5E2-4423-A06D-F0A320A5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1EA66-0A0D-4BE9-9960-76D009222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8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91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701809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</p:txBody>
      </p:sp>
    </p:spTree>
    <p:extLst>
      <p:ext uri="{BB962C8B-B14F-4D97-AF65-F5344CB8AC3E}">
        <p14:creationId xmlns:p14="http://schemas.microsoft.com/office/powerpoint/2010/main" val="1483609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</p:txBody>
      </p:sp>
    </p:spTree>
    <p:extLst>
      <p:ext uri="{BB962C8B-B14F-4D97-AF65-F5344CB8AC3E}">
        <p14:creationId xmlns:p14="http://schemas.microsoft.com/office/powerpoint/2010/main" val="1385411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</p:txBody>
      </p:sp>
    </p:spTree>
    <p:extLst>
      <p:ext uri="{BB962C8B-B14F-4D97-AF65-F5344CB8AC3E}">
        <p14:creationId xmlns:p14="http://schemas.microsoft.com/office/powerpoint/2010/main" val="42285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</p:txBody>
      </p:sp>
    </p:spTree>
    <p:extLst>
      <p:ext uri="{BB962C8B-B14F-4D97-AF65-F5344CB8AC3E}">
        <p14:creationId xmlns:p14="http://schemas.microsoft.com/office/powerpoint/2010/main" val="1845348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Uncovering dataset structure with clustering and embedding</a:t>
            </a:r>
          </a:p>
        </p:txBody>
      </p:sp>
    </p:spTree>
    <p:extLst>
      <p:ext uri="{BB962C8B-B14F-4D97-AF65-F5344CB8AC3E}">
        <p14:creationId xmlns:p14="http://schemas.microsoft.com/office/powerpoint/2010/main" val="938965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type annotation, marker genes, and cell DGE</a:t>
            </a:r>
          </a:p>
        </p:txBody>
      </p:sp>
    </p:spTree>
    <p:extLst>
      <p:ext uri="{BB962C8B-B14F-4D97-AF65-F5344CB8AC3E}">
        <p14:creationId xmlns:p14="http://schemas.microsoft.com/office/powerpoint/2010/main" val="2407461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 types of plots for </a:t>
            </a: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</a:t>
            </a:r>
          </a:p>
        </p:txBody>
      </p:sp>
    </p:spTree>
    <p:extLst>
      <p:ext uri="{BB962C8B-B14F-4D97-AF65-F5344CB8AC3E}">
        <p14:creationId xmlns:p14="http://schemas.microsoft.com/office/powerpoint/2010/main" val="1542538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 types of plots for </a:t>
            </a: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cycle scoring and Module Scoring</a:t>
            </a:r>
          </a:p>
        </p:txBody>
      </p:sp>
    </p:spTree>
    <p:extLst>
      <p:ext uri="{BB962C8B-B14F-4D97-AF65-F5344CB8AC3E}">
        <p14:creationId xmlns:p14="http://schemas.microsoft.com/office/powerpoint/2010/main" val="430459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 types of plots for </a:t>
            </a: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cycle scoring and Module Scoring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Graph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008490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 types of plots for </a:t>
            </a: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cycle scoring and Module Scoring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Graph Signal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Differential State analysis and </a:t>
            </a:r>
            <a:r>
              <a:rPr lang="en-US" sz="2800" dirty="0" err="1">
                <a:solidFill>
                  <a:schemeClr val="tx1"/>
                </a:solidFill>
              </a:rPr>
              <a:t>pseudobulk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3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114299" y="1101548"/>
            <a:ext cx="119634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b="1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b="1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b="1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729159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 types of plots for </a:t>
            </a: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cycle scoring and Module Scoring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Graph Signal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Differential State analysis and </a:t>
            </a:r>
            <a:r>
              <a:rPr lang="en-US" sz="2800" dirty="0" err="1">
                <a:solidFill>
                  <a:schemeClr val="tx1"/>
                </a:solidFill>
              </a:rPr>
              <a:t>pseudobulk</a:t>
            </a:r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Customized plotting and interactive charts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37636296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7408116" y="3905250"/>
            <a:ext cx="4430989" cy="27717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 </a:t>
            </a:r>
            <a:r>
              <a:rPr lang="en-US" sz="1100" dirty="0" err="1">
                <a:solidFill>
                  <a:schemeClr val="tx1"/>
                </a:solidFill>
              </a:rPr>
              <a:t>wetlab</a:t>
            </a:r>
            <a:r>
              <a:rPr lang="en-US" sz="11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Different types of plots for </a:t>
            </a: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Cell cycle scoring and Module Scoring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Graph Signal Processing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Differential State analysis and </a:t>
            </a:r>
            <a:r>
              <a:rPr lang="en-US" sz="1100" dirty="0" err="1">
                <a:solidFill>
                  <a:schemeClr val="tx1"/>
                </a:solidFill>
              </a:rPr>
              <a:t>pseudobulk</a:t>
            </a:r>
            <a:endParaRPr lang="en-US" sz="11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Customized plotting and interactive charts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3486164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C646A-099F-4951-8F92-17D128ED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0" y="847724"/>
            <a:ext cx="8591080" cy="48954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7408116" y="3905250"/>
            <a:ext cx="4430989" cy="27717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 </a:t>
            </a:r>
            <a:r>
              <a:rPr lang="en-US" sz="1100" dirty="0" err="1">
                <a:solidFill>
                  <a:schemeClr val="tx1"/>
                </a:solidFill>
              </a:rPr>
              <a:t>wetlab</a:t>
            </a:r>
            <a:r>
              <a:rPr lang="en-US" sz="11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Different types of plots for </a:t>
            </a: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Cell cycle scoring and Module Scoring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Graph Signal Processing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Differential State analysis and </a:t>
            </a:r>
            <a:r>
              <a:rPr lang="en-US" sz="1100" dirty="0" err="1">
                <a:solidFill>
                  <a:schemeClr val="tx1"/>
                </a:solidFill>
              </a:rPr>
              <a:t>pseudobulk</a:t>
            </a:r>
            <a:endParaRPr lang="en-US" sz="11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Customized plotting and interactive charts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3667887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C646A-099F-4951-8F92-17D128ED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0" y="847724"/>
            <a:ext cx="8591080" cy="48954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7408116" y="3905250"/>
            <a:ext cx="4430989" cy="27717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 </a:t>
            </a:r>
            <a:r>
              <a:rPr lang="en-US" sz="1100" dirty="0" err="1">
                <a:solidFill>
                  <a:schemeClr val="tx1"/>
                </a:solidFill>
              </a:rPr>
              <a:t>wetlab</a:t>
            </a:r>
            <a:r>
              <a:rPr lang="en-US" sz="11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Different types of plots for </a:t>
            </a: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Cell cycle scoring and Module Scoring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Graph Signal Processing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Differential State analysis and </a:t>
            </a:r>
            <a:r>
              <a:rPr lang="en-US" sz="1100" dirty="0" err="1">
                <a:solidFill>
                  <a:schemeClr val="tx1"/>
                </a:solidFill>
              </a:rPr>
              <a:t>pseudobulk</a:t>
            </a:r>
            <a:endParaRPr lang="en-US" sz="11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Customized plotting and interactive charts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Trajectory analysis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1EB5F12-1D8B-41E1-98B5-AE707336F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85" y="-86102"/>
            <a:ext cx="6817565" cy="34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104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 types of plots for </a:t>
            </a: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cycle scoring and Module Scoring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Graph Signal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Differential State analysis and </a:t>
            </a:r>
            <a:r>
              <a:rPr lang="en-US" sz="2800" dirty="0" err="1">
                <a:solidFill>
                  <a:schemeClr val="tx1"/>
                </a:solidFill>
              </a:rPr>
              <a:t>pseudobulk</a:t>
            </a:r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Customized plotting and interactive charts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Trajectory analysis</a:t>
            </a:r>
          </a:p>
        </p:txBody>
      </p:sp>
    </p:spTree>
    <p:extLst>
      <p:ext uri="{BB962C8B-B14F-4D97-AF65-F5344CB8AC3E}">
        <p14:creationId xmlns:p14="http://schemas.microsoft.com/office/powerpoint/2010/main" val="3704725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1147301" y="333374"/>
            <a:ext cx="9897397" cy="61912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 </a:t>
            </a:r>
            <a:r>
              <a:rPr lang="en-US" sz="2800" dirty="0" err="1">
                <a:solidFill>
                  <a:schemeClr val="tx1"/>
                </a:solidFill>
              </a:rPr>
              <a:t>wetlab</a:t>
            </a:r>
            <a:r>
              <a:rPr lang="en-US" sz="28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 types of plots for </a:t>
            </a:r>
            <a:r>
              <a:rPr lang="en-US" sz="2800" dirty="0" err="1">
                <a:solidFill>
                  <a:schemeClr val="tx1"/>
                </a:solidFill>
              </a:rPr>
              <a:t>scRNA</a:t>
            </a:r>
            <a:r>
              <a:rPr lang="en-US" sz="28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Cell cycle scoring and Module Scoring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Graph Signal Processing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Differential State analysis and </a:t>
            </a:r>
            <a:r>
              <a:rPr lang="en-US" sz="2800" dirty="0" err="1">
                <a:solidFill>
                  <a:schemeClr val="tx1"/>
                </a:solidFill>
              </a:rPr>
              <a:t>pseudobulk</a:t>
            </a:r>
            <a:endParaRPr lang="en-US" sz="28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Customized plotting and interactive charts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Trajectory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058009-132F-4913-B7E6-1E2D5F183866}"/>
              </a:ext>
            </a:extLst>
          </p:cNvPr>
          <p:cNvSpPr/>
          <p:nvPr/>
        </p:nvSpPr>
        <p:spPr>
          <a:xfrm rot="18900000">
            <a:off x="2660500" y="2656333"/>
            <a:ext cx="6870998" cy="1685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ysClr val="windowText" lastClr="000000"/>
                </a:solidFill>
              </a:rPr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717622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D65DD1-D1C9-4498-9996-18F3758AD2FC}"/>
              </a:ext>
            </a:extLst>
          </p:cNvPr>
          <p:cNvSpPr txBox="1"/>
          <p:nvPr/>
        </p:nvSpPr>
        <p:spPr>
          <a:xfrm>
            <a:off x="4177189" y="3105834"/>
            <a:ext cx="383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Now, it’s up to you.</a:t>
            </a:r>
          </a:p>
        </p:txBody>
      </p:sp>
    </p:spTree>
    <p:extLst>
      <p:ext uri="{BB962C8B-B14F-4D97-AF65-F5344CB8AC3E}">
        <p14:creationId xmlns:p14="http://schemas.microsoft.com/office/powerpoint/2010/main" val="13346277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1EAE-B5E2-4423-A06D-F0A320A5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1EA66-0A0D-4BE9-9960-76D009222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Projects and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7639329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8886-8822-4986-A723-021DF08E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6D088-50BD-4117-BC34-376C1AEE1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Prompt: Identify and Characterize metastatic subpopulations in triple-negative breast cancer tumors.</a:t>
            </a:r>
          </a:p>
          <a:p>
            <a:r>
              <a:rPr lang="en-US" dirty="0"/>
              <a:t>Details / Data: Included on github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Due: no specific date. This is for your benefit if you want to pursue a real-world project and get feedback on it.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00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2D047-3A60-4EF1-9AC6-60E2DF2F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75732"/>
            <a:ext cx="10621857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5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114299" y="1101548"/>
            <a:ext cx="119634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b="1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b="1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b="1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b="1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b="1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793884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6C4-A3BE-4BCF-8E3D-2AEF9F0A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1625-5A51-4B14-8207-F321B558E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moving. </a:t>
            </a:r>
          </a:p>
          <a:p>
            <a:pPr lvl="1"/>
            <a:r>
              <a:rPr lang="en-US" dirty="0"/>
              <a:t>Find projects to practice on</a:t>
            </a:r>
          </a:p>
          <a:p>
            <a:pPr lvl="1"/>
            <a:r>
              <a:rPr lang="en-US" dirty="0"/>
              <a:t>Get feedback from mentors (and BIG club)</a:t>
            </a:r>
          </a:p>
          <a:p>
            <a:pPr lvl="1"/>
            <a:r>
              <a:rPr lang="en-US" dirty="0"/>
              <a:t>Start trying and developing new approaches</a:t>
            </a:r>
          </a:p>
          <a:p>
            <a:pPr lvl="1"/>
            <a:r>
              <a:rPr lang="en-US" dirty="0"/>
              <a:t>Communicate with others. </a:t>
            </a:r>
          </a:p>
          <a:p>
            <a:r>
              <a:rPr lang="en-US" dirty="0"/>
              <a:t>Opportunities:</a:t>
            </a:r>
          </a:p>
          <a:p>
            <a:pPr lvl="1"/>
            <a:r>
              <a:rPr lang="en-US" dirty="0"/>
              <a:t>Post-doc positions at UTHSCSA (on the website)</a:t>
            </a:r>
          </a:p>
          <a:p>
            <a:pPr lvl="1"/>
            <a:r>
              <a:rPr lang="en-US" dirty="0"/>
              <a:t>Join the Bioinformatics Research Network (on the website also)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009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C646A-099F-4951-8F92-17D128ED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0" y="847724"/>
            <a:ext cx="8591080" cy="48954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ED6544-6ADC-4E85-94CA-47C48B9094D3}"/>
              </a:ext>
            </a:extLst>
          </p:cNvPr>
          <p:cNvSpPr/>
          <p:nvPr/>
        </p:nvSpPr>
        <p:spPr>
          <a:xfrm>
            <a:off x="7408116" y="3905250"/>
            <a:ext cx="4430989" cy="277177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What we talked about: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 vs Bulk RNA-Seq</a:t>
            </a:r>
          </a:p>
          <a:p>
            <a:pPr marL="514350" indent="-514350">
              <a:buAutoNum type="arabicPeriod"/>
            </a:pP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 </a:t>
            </a:r>
            <a:r>
              <a:rPr lang="en-US" sz="1100" dirty="0" err="1">
                <a:solidFill>
                  <a:schemeClr val="tx1"/>
                </a:solidFill>
              </a:rPr>
              <a:t>wetlab</a:t>
            </a:r>
            <a:r>
              <a:rPr lang="en-US" sz="1100" dirty="0">
                <a:solidFill>
                  <a:schemeClr val="tx1"/>
                </a:solidFill>
              </a:rPr>
              <a:t> processing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Basic upstream and downstream QC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Normalization, scaling, PCA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Uncovering dataset structure with clustering and embedding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Cell type annotation, marker genes, and cell DGE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Different types of plots for </a:t>
            </a:r>
            <a:r>
              <a:rPr lang="en-US" sz="1100" dirty="0" err="1">
                <a:solidFill>
                  <a:schemeClr val="tx1"/>
                </a:solidFill>
              </a:rPr>
              <a:t>scRNA</a:t>
            </a:r>
            <a:r>
              <a:rPr lang="en-US" sz="1100" dirty="0">
                <a:solidFill>
                  <a:schemeClr val="tx1"/>
                </a:solidFill>
              </a:rPr>
              <a:t>-Seq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Cell cycle scoring and Module Scoring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Graph Signal Processing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Differential State analysis and </a:t>
            </a:r>
            <a:r>
              <a:rPr lang="en-US" sz="1100" dirty="0" err="1">
                <a:solidFill>
                  <a:schemeClr val="tx1"/>
                </a:solidFill>
              </a:rPr>
              <a:t>pseudobulk</a:t>
            </a:r>
            <a:endParaRPr lang="en-US" sz="1100" dirty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Customized plotting and interactive charts</a:t>
            </a:r>
          </a:p>
          <a:p>
            <a:pPr marL="514350" indent="-514350"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Trajectory analysis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1EB5F12-1D8B-41E1-98B5-AE707336F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85" y="-86102"/>
            <a:ext cx="6817565" cy="34087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F40C44-B767-41F3-918C-26817514622F}"/>
              </a:ext>
            </a:extLst>
          </p:cNvPr>
          <p:cNvSpPr/>
          <p:nvPr/>
        </p:nvSpPr>
        <p:spPr>
          <a:xfrm>
            <a:off x="2098747" y="2269331"/>
            <a:ext cx="7994506" cy="231933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3846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82D9840-2580-42BD-BB50-B5A50F89C8AC}"/>
              </a:ext>
            </a:extLst>
          </p:cNvPr>
          <p:cNvGrpSpPr/>
          <p:nvPr/>
        </p:nvGrpSpPr>
        <p:grpSpPr>
          <a:xfrm>
            <a:off x="1903961" y="1152681"/>
            <a:ext cx="5500015" cy="1103212"/>
            <a:chOff x="927417" y="2146979"/>
            <a:chExt cx="6634958" cy="141296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ADBCFC0-3E5F-40CF-A747-D5229833A538}"/>
                </a:ext>
              </a:extLst>
            </p:cNvPr>
            <p:cNvSpPr/>
            <p:nvPr/>
          </p:nvSpPr>
          <p:spPr>
            <a:xfrm>
              <a:off x="927417" y="2146979"/>
              <a:ext cx="6634958" cy="14129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85808A-5E4B-4B93-8FA4-08B21602CD13}"/>
                </a:ext>
              </a:extLst>
            </p:cNvPr>
            <p:cNvGrpSpPr/>
            <p:nvPr/>
          </p:nvGrpSpPr>
          <p:grpSpPr>
            <a:xfrm>
              <a:off x="1197375" y="2343861"/>
              <a:ext cx="5991501" cy="1040956"/>
              <a:chOff x="76199" y="1083792"/>
              <a:chExt cx="11867355" cy="191864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BC65D26-E509-4682-9E5F-3A2A0BAC7ED0}"/>
                  </a:ext>
                </a:extLst>
              </p:cNvPr>
              <p:cNvSpPr/>
              <p:nvPr/>
            </p:nvSpPr>
            <p:spPr>
              <a:xfrm>
                <a:off x="1786455" y="1205451"/>
                <a:ext cx="620388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QC</a:t>
                </a:r>
              </a:p>
            </p:txBody>
          </p: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49E3F862-43F5-4966-8EAD-9A02EB495760}"/>
                  </a:ext>
                </a:extLst>
              </p:cNvPr>
              <p:cNvSpPr/>
              <p:nvPr/>
            </p:nvSpPr>
            <p:spPr>
              <a:xfrm>
                <a:off x="2588350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ACE6626-5CF8-450A-9665-0E3E69E0A644}"/>
                  </a:ext>
                </a:extLst>
              </p:cNvPr>
              <p:cNvSpPr/>
              <p:nvPr/>
            </p:nvSpPr>
            <p:spPr>
              <a:xfrm>
                <a:off x="3087183" y="1083792"/>
                <a:ext cx="116988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Normalize &amp; Scale 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8679C4D-EA41-45F0-B076-C663A291CF82}"/>
                  </a:ext>
                </a:extLst>
              </p:cNvPr>
              <p:cNvSpPr/>
              <p:nvPr/>
            </p:nvSpPr>
            <p:spPr>
              <a:xfrm>
                <a:off x="7236476" y="1083792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Clustering</a:t>
                </a:r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74BBF4DA-2492-40DF-86C7-3C116711C7DF}"/>
                  </a:ext>
                </a:extLst>
              </p:cNvPr>
              <p:cNvSpPr/>
              <p:nvPr/>
            </p:nvSpPr>
            <p:spPr>
              <a:xfrm>
                <a:off x="673436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89998BF-FB66-4FDC-BE98-23CFE97CB4C3}"/>
                  </a:ext>
                </a:extLst>
              </p:cNvPr>
              <p:cNvSpPr/>
              <p:nvPr/>
            </p:nvSpPr>
            <p:spPr>
              <a:xfrm>
                <a:off x="9534663" y="1083793"/>
                <a:ext cx="2408891" cy="1917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Advanced: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Marker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Type Identification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Sub-clustering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Trajectories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Cell Cycle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400" dirty="0">
                    <a:solidFill>
                      <a:schemeClr val="tx1"/>
                    </a:solidFill>
                  </a:rPr>
                  <a:t>Cluster DGE</a:t>
                </a:r>
              </a:p>
            </p:txBody>
          </p:sp>
          <p:sp>
            <p:nvSpPr>
              <p:cNvPr id="70" name="Arrow: Right 69">
                <a:extLst>
                  <a:ext uri="{FF2B5EF4-FFF2-40B4-BE49-F238E27FC236}">
                    <a16:creationId xmlns:a16="http://schemas.microsoft.com/office/drawing/2014/main" id="{31C9810A-D424-482C-974E-D1E9617D0C52}"/>
                  </a:ext>
                </a:extLst>
              </p:cNvPr>
              <p:cNvSpPr/>
              <p:nvPr/>
            </p:nvSpPr>
            <p:spPr>
              <a:xfrm>
                <a:off x="4431102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CC2C440-B32D-4B65-AAD7-40AC8413A085}"/>
                  </a:ext>
                </a:extLst>
              </p:cNvPr>
              <p:cNvSpPr/>
              <p:nvPr/>
            </p:nvSpPr>
            <p:spPr>
              <a:xfrm>
                <a:off x="4933757" y="1083792"/>
                <a:ext cx="1619097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PCA &amp; Nearest Neighbor Graph</a:t>
                </a:r>
              </a:p>
            </p:txBody>
          </p:sp>
          <p:sp>
            <p:nvSpPr>
              <p:cNvPr id="72" name="Arrow: Right 71">
                <a:extLst>
                  <a:ext uri="{FF2B5EF4-FFF2-40B4-BE49-F238E27FC236}">
                    <a16:creationId xmlns:a16="http://schemas.microsoft.com/office/drawing/2014/main" id="{F6625BF5-D35F-4EDA-932D-D6596C731127}"/>
                  </a:ext>
                </a:extLst>
              </p:cNvPr>
              <p:cNvSpPr/>
              <p:nvPr/>
            </p:nvSpPr>
            <p:spPr>
              <a:xfrm>
                <a:off x="9032761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AFDB5A3-F115-474E-98F2-2C096C366875}"/>
                  </a:ext>
                </a:extLst>
              </p:cNvPr>
              <p:cNvSpPr/>
              <p:nvPr/>
            </p:nvSpPr>
            <p:spPr>
              <a:xfrm>
                <a:off x="7243441" y="2198707"/>
                <a:ext cx="1615288" cy="8037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Low Dimensional Embedding</a:t>
                </a:r>
              </a:p>
            </p:txBody>
          </p:sp>
          <p:sp>
            <p:nvSpPr>
              <p:cNvPr id="74" name="Arrow: Right 73">
                <a:extLst>
                  <a:ext uri="{FF2B5EF4-FFF2-40B4-BE49-F238E27FC236}">
                    <a16:creationId xmlns:a16="http://schemas.microsoft.com/office/drawing/2014/main" id="{566ACC5C-8847-4F26-A840-72CE31BB2B53}"/>
                  </a:ext>
                </a:extLst>
              </p:cNvPr>
              <p:cNvSpPr/>
              <p:nvPr/>
            </p:nvSpPr>
            <p:spPr>
              <a:xfrm rot="2700000">
                <a:off x="6749787" y="2108098"/>
                <a:ext cx="318934" cy="180133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5" name="Arrow: Right 74">
                <a:extLst>
                  <a:ext uri="{FF2B5EF4-FFF2-40B4-BE49-F238E27FC236}">
                    <a16:creationId xmlns:a16="http://schemas.microsoft.com/office/drawing/2014/main" id="{34B05904-537C-4803-B22F-A25C811886FD}"/>
                  </a:ext>
                </a:extLst>
              </p:cNvPr>
              <p:cNvSpPr/>
              <p:nvPr/>
            </p:nvSpPr>
            <p:spPr>
              <a:xfrm>
                <a:off x="9032761" y="2506881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FE8BC75-8F99-4139-9135-C3B22547A1B0}"/>
                  </a:ext>
                </a:extLst>
              </p:cNvPr>
              <p:cNvSpPr/>
              <p:nvPr/>
            </p:nvSpPr>
            <p:spPr>
              <a:xfrm>
                <a:off x="76199" y="1205450"/>
                <a:ext cx="1034591" cy="5604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" dirty="0">
                    <a:solidFill>
                      <a:schemeClr val="tx1"/>
                    </a:solidFill>
                  </a:rPr>
                  <a:t>Load Data</a:t>
                </a:r>
              </a:p>
            </p:txBody>
          </p:sp>
          <p:sp>
            <p:nvSpPr>
              <p:cNvPr id="77" name="Arrow: Right 76">
                <a:extLst>
                  <a:ext uri="{FF2B5EF4-FFF2-40B4-BE49-F238E27FC236}">
                    <a16:creationId xmlns:a16="http://schemas.microsoft.com/office/drawing/2014/main" id="{544E512D-8327-430A-A918-333880168F75}"/>
                  </a:ext>
                </a:extLst>
              </p:cNvPr>
              <p:cNvSpPr/>
              <p:nvPr/>
            </p:nvSpPr>
            <p:spPr>
              <a:xfrm>
                <a:off x="1299773" y="1392996"/>
                <a:ext cx="310008" cy="185320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735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4114</TotalTime>
  <Words>3548</Words>
  <Application>Microsoft Office PowerPoint</Application>
  <PresentationFormat>Widescreen</PresentationFormat>
  <Paragraphs>634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Bioinformatics Bootcamp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Next-steps</vt:lpstr>
      <vt:lpstr>Project (optional)</vt:lpstr>
      <vt:lpstr>PowerPoint Presentation</vt:lpstr>
      <vt:lpstr>Next Steps: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#1</dc:title>
  <dc:creator>Henry Miller</dc:creator>
  <cp:lastModifiedBy>Henry Miller</cp:lastModifiedBy>
  <cp:revision>124</cp:revision>
  <dcterms:created xsi:type="dcterms:W3CDTF">2021-01-04T23:26:15Z</dcterms:created>
  <dcterms:modified xsi:type="dcterms:W3CDTF">2021-03-16T21:59:08Z</dcterms:modified>
</cp:coreProperties>
</file>